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5" r:id="rId9"/>
    <p:sldId id="266" r:id="rId10"/>
    <p:sldId id="262" r:id="rId11"/>
    <p:sldId id="263"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C32CD14-93A6-4D3F-8A5E-CE8C27A6B82C}" type="datetimeFigureOut">
              <a:rPr lang="ru-RU" smtClean="0"/>
              <a:pPr/>
              <a:t>20.04.2016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758792-6549-4272-8980-D376C95C1BB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32CD14-93A6-4D3F-8A5E-CE8C27A6B82C}" type="datetimeFigureOut">
              <a:rPr lang="ru-RU" smtClean="0"/>
              <a:pPr/>
              <a:t>20.04.2016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758792-6549-4272-8980-D376C95C1BB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32CD14-93A6-4D3F-8A5E-CE8C27A6B82C}" type="datetimeFigureOut">
              <a:rPr lang="ru-RU" smtClean="0"/>
              <a:pPr/>
              <a:t>20.04.2016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758792-6549-4272-8980-D376C95C1BB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32CD14-93A6-4D3F-8A5E-CE8C27A6B82C}" type="datetimeFigureOut">
              <a:rPr lang="ru-RU" smtClean="0"/>
              <a:pPr/>
              <a:t>20.04.2016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758792-6549-4272-8980-D376C95C1BB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C32CD14-93A6-4D3F-8A5E-CE8C27A6B82C}" type="datetimeFigureOut">
              <a:rPr lang="ru-RU" smtClean="0"/>
              <a:pPr/>
              <a:t>20.04.2016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758792-6549-4272-8980-D376C95C1BB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C32CD14-93A6-4D3F-8A5E-CE8C27A6B82C}" type="datetimeFigureOut">
              <a:rPr lang="ru-RU" smtClean="0"/>
              <a:pPr/>
              <a:t>20.04.2016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758792-6549-4272-8980-D376C95C1BB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C32CD14-93A6-4D3F-8A5E-CE8C27A6B82C}" type="datetimeFigureOut">
              <a:rPr lang="ru-RU" smtClean="0"/>
              <a:pPr/>
              <a:t>20.04.2016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8758792-6549-4272-8980-D376C95C1BB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C32CD14-93A6-4D3F-8A5E-CE8C27A6B82C}" type="datetimeFigureOut">
              <a:rPr lang="ru-RU" smtClean="0"/>
              <a:pPr/>
              <a:t>20.04.2016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8758792-6549-4272-8980-D376C95C1BB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C32CD14-93A6-4D3F-8A5E-CE8C27A6B82C}" type="datetimeFigureOut">
              <a:rPr lang="ru-RU" smtClean="0"/>
              <a:pPr/>
              <a:t>20.04.2016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8758792-6549-4272-8980-D376C95C1BB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C32CD14-93A6-4D3F-8A5E-CE8C27A6B82C}" type="datetimeFigureOut">
              <a:rPr lang="ru-RU" smtClean="0"/>
              <a:pPr/>
              <a:t>20.04.2016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758792-6549-4272-8980-D376C95C1BB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C32CD14-93A6-4D3F-8A5E-CE8C27A6B82C}" type="datetimeFigureOut">
              <a:rPr lang="ru-RU" smtClean="0"/>
              <a:pPr/>
              <a:t>20.04.2016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758792-6549-4272-8980-D376C95C1BB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32CD14-93A6-4D3F-8A5E-CE8C27A6B82C}" type="datetimeFigureOut">
              <a:rPr lang="ru-RU" smtClean="0"/>
              <a:pPr/>
              <a:t>20.04.2016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758792-6549-4272-8980-D376C95C1BB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C:\Users\Марина\Desktop\planet-earth-in-spac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314388" y="836712"/>
            <a:ext cx="6806672" cy="1877437"/>
          </a:xfrm>
          <a:prstGeom prst="rect">
            <a:avLst/>
          </a:prstGeom>
          <a:noFill/>
        </p:spPr>
        <p:txBody>
          <a:bodyPr wrap="none" rtlCol="0">
            <a:spAutoFit/>
          </a:bodyPr>
          <a:lstStyle/>
          <a:p>
            <a:pPr algn="ctr"/>
            <a:r>
              <a:rPr lang="ru-RU" sz="3200" b="1" dirty="0" smtClean="0">
                <a:solidFill>
                  <a:schemeClr val="bg1"/>
                </a:solidFill>
                <a:effectLst>
                  <a:outerShdw blurRad="38100" dist="38100" dir="2700000" algn="tl">
                    <a:srgbClr val="000000">
                      <a:alpha val="43137"/>
                    </a:srgbClr>
                  </a:outerShdw>
                </a:effectLst>
                <a:latin typeface="Batang" pitchFamily="18" charset="-127"/>
                <a:ea typeface="Batang" pitchFamily="18" charset="-127"/>
              </a:rPr>
              <a:t>ПРАЗДНИК ПЕРВОРОЖДЕННЫХ</a:t>
            </a:r>
          </a:p>
          <a:p>
            <a:pPr algn="ctr"/>
            <a:r>
              <a:rPr lang="ru-RU" sz="2800" b="1" dirty="0" smtClean="0">
                <a:solidFill>
                  <a:schemeClr val="bg1"/>
                </a:solidFill>
                <a:effectLst>
                  <a:outerShdw blurRad="38100" dist="38100" dir="2700000" algn="tl">
                    <a:srgbClr val="000000">
                      <a:alpha val="43137"/>
                    </a:srgbClr>
                  </a:outerShdw>
                </a:effectLst>
                <a:latin typeface="Batang" pitchFamily="18" charset="-127"/>
                <a:ea typeface="Batang" pitchFamily="18" charset="-127"/>
              </a:rPr>
              <a:t>(СТЯЖАНИЕ И ПРОЯВЛЕНИЕ </a:t>
            </a:r>
          </a:p>
          <a:p>
            <a:pPr algn="ctr"/>
            <a:r>
              <a:rPr lang="ru-RU" sz="2800" b="1" dirty="0" smtClean="0">
                <a:solidFill>
                  <a:schemeClr val="bg1"/>
                </a:solidFill>
                <a:effectLst>
                  <a:outerShdw blurRad="38100" dist="38100" dir="2700000" algn="tl">
                    <a:srgbClr val="000000">
                      <a:alpha val="43137"/>
                    </a:srgbClr>
                  </a:outerShdw>
                </a:effectLst>
                <a:latin typeface="Batang" pitchFamily="18" charset="-127"/>
                <a:ea typeface="Batang" pitchFamily="18" charset="-127"/>
              </a:rPr>
              <a:t>ПЕРВОГО НОВОГО РОЖДЕНИЯ</a:t>
            </a:r>
            <a:r>
              <a:rPr lang="ru-RU" sz="2800" b="1" dirty="0" smtClean="0">
                <a:solidFill>
                  <a:schemeClr val="bg1"/>
                </a:solidFill>
                <a:effectLst>
                  <a:outerShdw blurRad="38100" dist="38100" dir="2700000" algn="tl">
                    <a:srgbClr val="000000">
                      <a:alpha val="43137"/>
                    </a:srgbClr>
                  </a:outerShdw>
                </a:effectLst>
                <a:latin typeface="Batang" pitchFamily="18" charset="-127"/>
                <a:ea typeface="Batang" pitchFamily="18" charset="-127"/>
              </a:rPr>
              <a:t>)</a:t>
            </a:r>
          </a:p>
          <a:p>
            <a:pPr algn="ctr"/>
            <a:r>
              <a:rPr lang="ru-RU" sz="2800" b="1" dirty="0" smtClean="0">
                <a:solidFill>
                  <a:schemeClr val="bg1"/>
                </a:solidFill>
                <a:effectLst>
                  <a:outerShdw blurRad="38100" dist="38100" dir="2700000" algn="tl">
                    <a:srgbClr val="000000">
                      <a:alpha val="43137"/>
                    </a:srgbClr>
                  </a:outerShdw>
                </a:effectLst>
                <a:latin typeface="Batang" pitchFamily="18" charset="-127"/>
                <a:ea typeface="Batang" pitchFamily="18" charset="-127"/>
              </a:rPr>
              <a:t>21.04.2000г.</a:t>
            </a:r>
            <a:endParaRPr lang="ru-RU" sz="2800" b="1" dirty="0">
              <a:solidFill>
                <a:schemeClr val="bg1"/>
              </a:solidFill>
              <a:effectLst>
                <a:outerShdw blurRad="38100" dist="38100" dir="2700000" algn="tl">
                  <a:srgbClr val="000000">
                    <a:alpha val="43137"/>
                  </a:srgbClr>
                </a:outerShdw>
              </a:effectLst>
              <a:latin typeface="Batang" pitchFamily="18" charset="-127"/>
              <a:ea typeface="Batang" pitchFamily="18" charset="-127"/>
            </a:endParaRPr>
          </a:p>
        </p:txBody>
      </p:sp>
      <p:sp>
        <p:nvSpPr>
          <p:cNvPr id="6" name="TextBox 5"/>
          <p:cNvSpPr txBox="1"/>
          <p:nvPr/>
        </p:nvSpPr>
        <p:spPr>
          <a:xfrm>
            <a:off x="1043608" y="4653136"/>
            <a:ext cx="2543966" cy="923330"/>
          </a:xfrm>
          <a:prstGeom prst="rect">
            <a:avLst/>
          </a:prstGeom>
          <a:noFill/>
        </p:spPr>
        <p:txBody>
          <a:bodyPr wrap="none" rtlCol="0">
            <a:spAutoFit/>
          </a:bodyPr>
          <a:lstStyle/>
          <a:p>
            <a:r>
              <a:rPr lang="ru-RU" b="1" dirty="0" smtClean="0">
                <a:solidFill>
                  <a:schemeClr val="bg1"/>
                </a:solidFill>
                <a:effectLst>
                  <a:outerShdw blurRad="38100" dist="38100" dir="2700000" algn="tl">
                    <a:srgbClr val="000000">
                      <a:alpha val="43137"/>
                    </a:srgbClr>
                  </a:outerShdw>
                </a:effectLst>
              </a:rPr>
              <a:t>ПРАЗДНИКИ ИДИВО</a:t>
            </a:r>
          </a:p>
          <a:p>
            <a:endParaRPr lang="ru-RU" b="1" dirty="0">
              <a:solidFill>
                <a:schemeClr val="bg1"/>
              </a:solidFill>
              <a:effectLst>
                <a:outerShdw blurRad="38100" dist="38100" dir="2700000" algn="tl">
                  <a:srgbClr val="000000">
                    <a:alpha val="43137"/>
                  </a:srgbClr>
                </a:outerShdw>
              </a:effectLst>
            </a:endParaRPr>
          </a:p>
          <a:p>
            <a:r>
              <a:rPr lang="ru-RU" b="1" dirty="0" smtClean="0">
                <a:solidFill>
                  <a:schemeClr val="bg1"/>
                </a:solidFill>
                <a:effectLst>
                  <a:outerShdw blurRad="38100" dist="38100" dir="2700000" algn="tl">
                    <a:srgbClr val="000000">
                      <a:alpha val="43137"/>
                    </a:srgbClr>
                  </a:outerShdw>
                </a:effectLst>
              </a:rPr>
              <a:t>ЦИВИЛИЗАЦИЯ ИДИВО</a:t>
            </a:r>
            <a:endParaRPr lang="ru-RU"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Марина\Desktop\planet-earth-in-spac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251521" y="836712"/>
            <a:ext cx="8568952" cy="5170646"/>
          </a:xfrm>
          <a:prstGeom prst="rect">
            <a:avLst/>
          </a:prstGeom>
          <a:noFill/>
        </p:spPr>
        <p:txBody>
          <a:bodyPr wrap="square" rtlCol="0">
            <a:spAutoFit/>
          </a:bodyPr>
          <a:lstStyle/>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Глобальное Человечество - это только </a:t>
            </a:r>
            <a:r>
              <a:rPr lang="ru-RU" sz="2400" b="1" dirty="0" err="1" smtClean="0">
                <a:solidFill>
                  <a:schemeClr val="bg1"/>
                </a:solidFill>
                <a:effectLst>
                  <a:outerShdw blurRad="38100" dist="38100" dir="2700000" algn="tl">
                    <a:srgbClr val="000000">
                      <a:alpha val="43137"/>
                    </a:srgbClr>
                  </a:outerShdw>
                </a:effectLst>
              </a:rPr>
              <a:t>Вновьрожденные</a:t>
            </a:r>
            <a:r>
              <a:rPr lang="ru-RU" sz="2400" b="1" dirty="0" smtClean="0">
                <a:solidFill>
                  <a:schemeClr val="bg1"/>
                </a:solidFill>
                <a:effectLst>
                  <a:outerShdw blurRad="38100" dist="38100" dir="2700000" algn="tl">
                    <a:srgbClr val="000000">
                      <a:alpha val="43137"/>
                    </a:srgbClr>
                  </a:outerShdw>
                </a:effectLst>
              </a:rPr>
              <a:t> и те, кто вошёл в 6-ю расу, кто прошли интегральный курс и Новое Рождение.</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Интегральный Круг - это фактически материя Метагалактики. Значит, пройдя Интегральный Синтез, ты выходишь в материю Метагалактики и становишься Глобальным Человеком. Поэтому фактически вся 6-я раса - это ученическая раса.</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6-я раса - это только те, которые действуют в Доме Отца ученически. Это глобальное человечество, прошедшее Новое Рождение.</a:t>
            </a:r>
          </a:p>
          <a:p>
            <a:pPr algn="just"/>
            <a:endParaRPr lang="ru-RU" sz="2400" b="1" dirty="0" smtClean="0">
              <a:solidFill>
                <a:schemeClr val="bg1"/>
              </a:solidFill>
              <a:effectLst>
                <a:outerShdw blurRad="38100" dist="38100" dir="2700000" algn="tl">
                  <a:srgbClr val="000000">
                    <a:alpha val="43137"/>
                  </a:srgbClr>
                </a:outerShdw>
              </a:effectLst>
            </a:endParaRPr>
          </a:p>
          <a:p>
            <a:pPr algn="just"/>
            <a:endParaRPr lang="ru-RU" sz="2400" b="1" dirty="0" smtClean="0">
              <a:solidFill>
                <a:schemeClr val="bg1"/>
              </a:solidFill>
              <a:effectLst>
                <a:outerShdw blurRad="38100" dist="38100" dir="2700000" algn="tl">
                  <a:srgbClr val="000000">
                    <a:alpha val="43137"/>
                  </a:srgbClr>
                </a:outerShdw>
              </a:effectLst>
            </a:endParaRPr>
          </a:p>
          <a:p>
            <a:pPr algn="just"/>
            <a:r>
              <a:rPr lang="ru-RU" b="1" i="1" dirty="0" smtClean="0">
                <a:solidFill>
                  <a:schemeClr val="bg1"/>
                </a:solidFill>
                <a:effectLst>
                  <a:outerShdw blurRad="38100" dist="38100" dir="2700000" algn="tl">
                    <a:srgbClr val="000000">
                      <a:alpha val="43137"/>
                    </a:srgbClr>
                  </a:outerShdw>
                </a:effectLst>
              </a:rPr>
              <a:t>1 СИФА, Москва, 2007г.</a:t>
            </a:r>
            <a:endParaRPr lang="ru-RU" b="1" i="1"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Марина\Desktop\planet-earth-in-space.jpg"/>
          <p:cNvPicPr>
            <a:picLocks noChangeAspect="1" noChangeArrowheads="1"/>
          </p:cNvPicPr>
          <p:nvPr/>
        </p:nvPicPr>
        <p:blipFill>
          <a:blip r:embed="rId2" cstate="print"/>
          <a:srcRect/>
          <a:stretch>
            <a:fillRect/>
          </a:stretch>
        </p:blipFill>
        <p:spPr bwMode="auto">
          <a:xfrm>
            <a:off x="0" y="-67394"/>
            <a:ext cx="9144000" cy="6925394"/>
          </a:xfrm>
          <a:prstGeom prst="rect">
            <a:avLst/>
          </a:prstGeom>
          <a:noFill/>
        </p:spPr>
      </p:pic>
      <p:sp>
        <p:nvSpPr>
          <p:cNvPr id="3" name="TextBox 2"/>
          <p:cNvSpPr txBox="1"/>
          <p:nvPr/>
        </p:nvSpPr>
        <p:spPr>
          <a:xfrm>
            <a:off x="539553" y="764704"/>
            <a:ext cx="8136904" cy="2923877"/>
          </a:xfrm>
          <a:prstGeom prst="rect">
            <a:avLst/>
          </a:prstGeom>
          <a:noFill/>
        </p:spPr>
        <p:txBody>
          <a:bodyPr wrap="square" rtlCol="0">
            <a:spAutoFit/>
          </a:bodyPr>
          <a:lstStyle/>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Теперь утверждено, что переход окончательно закончится тогда, когда последний человек пятой расы войдёт сознательно, своим усилием в Новое Рождение и станет глобальным человеком.</a:t>
            </a:r>
          </a:p>
          <a:p>
            <a:pPr algn="just"/>
            <a:endParaRPr lang="ru-RU" sz="2400" b="1" dirty="0" smtClean="0">
              <a:solidFill>
                <a:schemeClr val="bg1"/>
              </a:solidFill>
              <a:effectLst>
                <a:outerShdw blurRad="38100" dist="38100" dir="2700000" algn="tl">
                  <a:srgbClr val="000000">
                    <a:alpha val="43137"/>
                  </a:srgbClr>
                </a:outerShdw>
              </a:effectLst>
            </a:endParaRPr>
          </a:p>
          <a:p>
            <a:pPr algn="just"/>
            <a:r>
              <a:rPr lang="ru-RU" sz="2400" b="1" i="1" dirty="0" smtClean="0">
                <a:solidFill>
                  <a:schemeClr val="bg1"/>
                </a:solidFill>
                <a:effectLst>
                  <a:outerShdw blurRad="38100" dist="38100" dir="2700000" algn="tl">
                    <a:srgbClr val="000000">
                      <a:alpha val="43137"/>
                    </a:srgbClr>
                  </a:outerShdw>
                </a:effectLst>
              </a:rPr>
              <a:t>9 СИ Санкт-Петербург, 2004г., часть1</a:t>
            </a:r>
          </a:p>
          <a:p>
            <a:pPr algn="just"/>
            <a:endParaRPr lang="ru-RU" sz="2400" b="1" dirty="0" smtClean="0">
              <a:solidFill>
                <a:schemeClr val="bg1"/>
              </a:solidFill>
              <a:effectLst>
                <a:outerShdw blurRad="38100" dist="38100" dir="2700000" algn="tl">
                  <a:srgbClr val="000000">
                    <a:alpha val="43137"/>
                  </a:srgbClr>
                </a:outerShdw>
              </a:effectLst>
            </a:endParaRPr>
          </a:p>
          <a:p>
            <a:pPr algn="just"/>
            <a:endParaRPr lang="ru-RU" sz="1600" b="1" i="1"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C:\Users\Марина\Desktop\planet-earth-in-spac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4580" name="Rectangle 4"/>
          <p:cNvSpPr>
            <a:spLocks noChangeArrowheads="1"/>
          </p:cNvSpPr>
          <p:nvPr/>
        </p:nvSpPr>
        <p:spPr bwMode="auto">
          <a:xfrm>
            <a:off x="251521" y="-95145"/>
            <a:ext cx="8496943" cy="66479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 typeface="Arial" pitchFamily="34" charset="0"/>
              <a:buChar char="•"/>
              <a:tabLst/>
            </a:pP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С позиции новой эпохи именно Новое Рождение вводит человека в 6-ую расу. Потому что 6 раса – это раса метагалактического человечества. То есть, любой человек шестой расы как минимум должен жить не только планами интегральными, но и глобальными. </a:t>
            </a:r>
          </a:p>
          <a:p>
            <a:pPr marL="0" marR="0" lvl="0" indent="450850" algn="just" defTabSz="914400" rtl="0" eaLnBrk="1" fontAlgn="base" latinLnBrk="0" hangingPunct="1">
              <a:lnSpc>
                <a:spcPct val="100000"/>
              </a:lnSpc>
              <a:spcBef>
                <a:spcPct val="0"/>
              </a:spcBef>
              <a:spcAft>
                <a:spcPct val="0"/>
              </a:spcAft>
              <a:buClrTx/>
              <a:buSzTx/>
              <a:buFont typeface="Arial" pitchFamily="34" charset="0"/>
              <a:buChar char="•"/>
              <a:tabLst/>
            </a:pP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Глобальные планы начинаются у нас с девятого плана, там, где работает Иерархия. </a:t>
            </a:r>
          </a:p>
          <a:p>
            <a:pPr marL="0" marR="0" lvl="0" indent="450850" algn="just" defTabSz="914400" rtl="0" eaLnBrk="1" fontAlgn="base" latinLnBrk="0" hangingPunct="1">
              <a:lnSpc>
                <a:spcPct val="100000"/>
              </a:lnSpc>
              <a:spcBef>
                <a:spcPct val="0"/>
              </a:spcBef>
              <a:spcAft>
                <a:spcPct val="0"/>
              </a:spcAft>
              <a:buClrTx/>
              <a:buSzTx/>
              <a:buFont typeface="Arial" pitchFamily="34" charset="0"/>
              <a:buChar char="•"/>
              <a:tabLst/>
            </a:pP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И вот то, что мы сейчас называем Новым Рождением, это было стяжание учеников и Владык целой пятой расы. </a:t>
            </a:r>
          </a:p>
          <a:p>
            <a:pPr marL="0" marR="0" lvl="0" indent="450850" algn="just" defTabSz="914400" rtl="0" eaLnBrk="1" fontAlgn="base" latinLnBrk="0" hangingPunct="1">
              <a:lnSpc>
                <a:spcPct val="100000"/>
              </a:lnSpc>
              <a:spcBef>
                <a:spcPct val="0"/>
              </a:spcBef>
              <a:spcAft>
                <a:spcPct val="0"/>
              </a:spcAft>
              <a:buClrTx/>
              <a:buSzTx/>
              <a:buFont typeface="Arial" pitchFamily="34" charset="0"/>
              <a:buChar char="•"/>
              <a:tabLst/>
            </a:pP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Новое Рождение и активация человека в метагалактическом варианте проводится на планете впервые, последние, можно сказать, четыре года, шесть даже. И раньше просто такого для человека, проявленного на физике, не было, это было недостижимое явление.</a:t>
            </a: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Только Владыки Лучей, или Владыки Иерархии, как вы их привыкли знать, входили в это.</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sz="2400" b="1" i="1"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endParaRPr>
          </a:p>
          <a:p>
            <a:pPr indent="450850" algn="just" fontAlgn="base">
              <a:spcBef>
                <a:spcPct val="0"/>
              </a:spcBef>
              <a:spcAft>
                <a:spcPct val="0"/>
              </a:spcAft>
            </a:pPr>
            <a:r>
              <a:rPr lang="ru-RU" b="1" i="1" dirty="0" smtClean="0">
                <a:solidFill>
                  <a:schemeClr val="bg1"/>
                </a:solidFill>
              </a:rPr>
              <a:t>7-я Ступень, Виталий Сердюк, 2004 г, Санкт-Петербург</a:t>
            </a:r>
            <a:endParaRPr kumimoji="0" lang="ru-RU" sz="2400" b="1" i="1" u="none" strike="noStrike" cap="none" normalizeH="0" baseline="0" dirty="0" smtClean="0">
              <a:ln>
                <a:noFill/>
              </a:ln>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C:\Users\Марина\Desktop\planet-earth-in-spac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395536" y="404664"/>
            <a:ext cx="8424936" cy="5724644"/>
          </a:xfrm>
          <a:prstGeom prst="rect">
            <a:avLst/>
          </a:prstGeom>
          <a:noFill/>
        </p:spPr>
        <p:txBody>
          <a:bodyPr wrap="square" rtlCol="0">
            <a:spAutoFit/>
          </a:bodyPr>
          <a:lstStyle/>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Огненная Эпоха – это накопление огня каждым человеком, тем более учеником.</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А некоторые ждут внешнего огня.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А тут вступает в действие Закон Дома Отца: то, что у нас внутри – у Отца снаружи. Можно глубже сказать – а то, что для нас снаружи, у Отца внутри.</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Где огонь от Отца? Внутри Него. Потому что то, что снаружи – это его эманации, это уже излучение. Чего? Духа, каких-то искорок, которые уже имеют задание от Отца, а вот внутри Отца – настоящий истинный Огонь, который можно стяжать для себя. Ибо этот огонь задания не имеет. </a:t>
            </a:r>
          </a:p>
          <a:p>
            <a:pPr algn="just">
              <a:buFont typeface="Arial" pitchFamily="34" charset="0"/>
              <a:buChar char="•"/>
            </a:pPr>
            <a:endParaRPr lang="ru-RU" sz="2400" b="1" dirty="0" smtClean="0">
              <a:solidFill>
                <a:schemeClr val="bg1"/>
              </a:solidFill>
              <a:effectLst>
                <a:outerShdw blurRad="38100" dist="38100" dir="2700000" algn="tl">
                  <a:srgbClr val="000000">
                    <a:alpha val="43137"/>
                  </a:srgbClr>
                </a:outerShdw>
              </a:effectLst>
            </a:endParaRPr>
          </a:p>
          <a:p>
            <a:pPr algn="just"/>
            <a:endParaRPr lang="ru-RU" b="1" i="1" dirty="0" smtClean="0">
              <a:solidFill>
                <a:schemeClr val="bg1"/>
              </a:solidFill>
            </a:endParaRPr>
          </a:p>
          <a:p>
            <a:pPr algn="just"/>
            <a:endParaRPr lang="ru-RU" b="1" i="1" dirty="0" smtClean="0">
              <a:solidFill>
                <a:schemeClr val="bg1"/>
              </a:solidFill>
            </a:endParaRPr>
          </a:p>
          <a:p>
            <a:pPr algn="just"/>
            <a:r>
              <a:rPr lang="ru-RU" b="1" i="1" dirty="0" smtClean="0">
                <a:solidFill>
                  <a:schemeClr val="bg1"/>
                </a:solidFill>
              </a:rPr>
              <a:t>7-я Ступень, Виталий Сердюк, 2004 г, Санкт-Петербург</a:t>
            </a:r>
            <a:endParaRPr lang="ru-RU" i="1" dirty="0" smtClean="0">
              <a:solidFill>
                <a:schemeClr val="bg1"/>
              </a:solidFill>
            </a:endParaRPr>
          </a:p>
          <a:p>
            <a:pPr algn="just"/>
            <a:endParaRPr lang="ru-RU" sz="2400" b="1"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C:\Users\Марина\Desktop\planet-earth-in-spac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6630" name="Rectangle 6"/>
          <p:cNvSpPr>
            <a:spLocks noChangeArrowheads="1"/>
          </p:cNvSpPr>
          <p:nvPr/>
        </p:nvSpPr>
        <p:spPr bwMode="auto">
          <a:xfrm>
            <a:off x="323528" y="130325"/>
            <a:ext cx="8352928"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88925" algn="just" defTabSz="914400" rtl="0" eaLnBrk="1" fontAlgn="base" latinLnBrk="0" hangingPunct="1">
              <a:lnSpc>
                <a:spcPct val="100000"/>
              </a:lnSpc>
              <a:spcBef>
                <a:spcPct val="0"/>
              </a:spcBef>
              <a:spcAft>
                <a:spcPct val="0"/>
              </a:spcAft>
              <a:buClrTx/>
              <a:buSzTx/>
              <a:buFont typeface="Arial" pitchFamily="34" charset="0"/>
              <a:buChar char="•"/>
              <a:tabLst/>
            </a:pP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Когда вы стяжаете что-то внутри себя, вы получаете огонь Отца по Его заданию. А вот когда вы еще применяете деятельность какую-то вокруг себя в чем-то, а то, что для вас – вокруг, для Отца – внутри, вы начинаете входить в Изначальный внутренний Огонь Отца. </a:t>
            </a:r>
          </a:p>
          <a:p>
            <a:pPr marL="0" marR="0" lvl="0" indent="288925" algn="just" defTabSz="914400" rtl="0" eaLnBrk="1" fontAlgn="base" latinLnBrk="0" hangingPunct="1">
              <a:lnSpc>
                <a:spcPct val="100000"/>
              </a:lnSpc>
              <a:spcBef>
                <a:spcPct val="0"/>
              </a:spcBef>
              <a:spcAft>
                <a:spcPct val="0"/>
              </a:spcAft>
              <a:buClrTx/>
              <a:buSzTx/>
              <a:buFont typeface="Arial" pitchFamily="34" charset="0"/>
              <a:buChar char="•"/>
              <a:tabLst/>
            </a:pP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И только у тех людей, которые и внешне что-то делают как ученики, и внутренне стяжают, в равновесии, они получают и Огонь, как задание Отца, и тот изначальный внутренний объем Огня Отца, который изначально есть в Нем. </a:t>
            </a:r>
            <a:endPar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cs typeface="Arial" pitchFamily="34" charset="0"/>
            </a:endParaRPr>
          </a:p>
          <a:p>
            <a:pPr marL="0" marR="0" lvl="0" indent="288925" algn="just" defTabSz="914400" rtl="0" eaLnBrk="0" fontAlgn="base" latinLnBrk="0" hangingPunct="0">
              <a:lnSpc>
                <a:spcPct val="100000"/>
              </a:lnSpc>
              <a:spcBef>
                <a:spcPct val="0"/>
              </a:spcBef>
              <a:spcAft>
                <a:spcPct val="0"/>
              </a:spcAft>
              <a:buClrTx/>
              <a:buSzTx/>
              <a:tabLst/>
            </a:pP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Вот почему мы говорим, что новая эпоха требует применения в жизни, а не сидения в горах и лесах.</a:t>
            </a:r>
          </a:p>
          <a:p>
            <a:pPr marL="0" marR="0" lvl="0" indent="288925" algn="just" defTabSz="914400" rtl="0" eaLnBrk="0" fontAlgn="base" latinLnBrk="0" hangingPunct="0">
              <a:lnSpc>
                <a:spcPct val="100000"/>
              </a:lnSpc>
              <a:spcBef>
                <a:spcPct val="0"/>
              </a:spcBef>
              <a:spcAft>
                <a:spcPct val="0"/>
              </a:spcAft>
              <a:buClrTx/>
              <a:buSzTx/>
              <a:buFont typeface="Arial" pitchFamily="34" charset="0"/>
              <a:buChar char="•"/>
              <a:tabLst/>
            </a:pP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Действовать в группах, с группами, с чем-то, как-то. И тогда вам будет идти огонь изнутри Отца, потому что то, что вы делаете наружу – внутри Отца. И вам Он будет давать Огонь свой внутренний. И вы будете возжигаться. </a:t>
            </a:r>
          </a:p>
          <a:p>
            <a:pPr marL="0" marR="0" lvl="0" indent="288925" algn="just" defTabSz="914400" rtl="0" eaLnBrk="0" fontAlgn="base" latinLnBrk="0" hangingPunct="0">
              <a:lnSpc>
                <a:spcPct val="100000"/>
              </a:lnSpc>
              <a:spcBef>
                <a:spcPct val="0"/>
              </a:spcBef>
              <a:spcAft>
                <a:spcPct val="0"/>
              </a:spcAft>
              <a:buClrTx/>
              <a:buSzTx/>
              <a:buFont typeface="Arial" pitchFamily="34" charset="0"/>
              <a:buChar char="•"/>
              <a:tabLst/>
            </a:pP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Это закон новой эпохи и шестой расы.</a:t>
            </a:r>
          </a:p>
          <a:p>
            <a:pPr indent="288925" algn="just" eaLnBrk="0" fontAlgn="base" hangingPunct="0">
              <a:spcBef>
                <a:spcPct val="0"/>
              </a:spcBef>
              <a:spcAft>
                <a:spcPct val="0"/>
              </a:spcAft>
            </a:pPr>
            <a:r>
              <a:rPr lang="ru-RU" b="1" i="1" dirty="0" smtClean="0">
                <a:solidFill>
                  <a:schemeClr val="bg1"/>
                </a:solidFill>
              </a:rPr>
              <a:t>7-я Ступень, Виталий Сердюк, 2004 г, Санкт-Петербург</a:t>
            </a:r>
            <a:r>
              <a:rPr kumimoji="0" lang="ru-RU"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 </a:t>
            </a:r>
            <a:endParaRPr kumimoji="0" lang="ru-RU" b="1" i="0" u="none" strike="noStrike" cap="none" normalizeH="0" baseline="0" dirty="0" smtClean="0">
              <a:ln>
                <a:noFill/>
              </a:ln>
              <a:solidFill>
                <a:schemeClr val="bg1"/>
              </a:solidFill>
              <a:effectLst>
                <a:outerShdw blurRad="38100" dist="38100" dir="2700000" algn="tl">
                  <a:srgbClr val="000000">
                    <a:alpha val="43137"/>
                  </a:srgbClr>
                </a:outerShdw>
              </a:effectLst>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Users\Марина\Desktop\planet-earth-in-space.jpg"/>
          <p:cNvPicPr>
            <a:picLocks noChangeAspect="1" noChangeArrowheads="1"/>
          </p:cNvPicPr>
          <p:nvPr/>
        </p:nvPicPr>
        <p:blipFill>
          <a:blip r:embed="rId2" cstate="print"/>
          <a:srcRect/>
          <a:stretch>
            <a:fillRect/>
          </a:stretch>
        </p:blipFill>
        <p:spPr bwMode="auto">
          <a:xfrm>
            <a:off x="1" y="-1"/>
            <a:ext cx="9144000" cy="6858001"/>
          </a:xfrm>
          <a:prstGeom prst="rect">
            <a:avLst/>
          </a:prstGeom>
          <a:noFill/>
        </p:spPr>
      </p:pic>
      <p:sp>
        <p:nvSpPr>
          <p:cNvPr id="3" name="TextBox 2"/>
          <p:cNvSpPr txBox="1"/>
          <p:nvPr/>
        </p:nvSpPr>
        <p:spPr>
          <a:xfrm>
            <a:off x="395536" y="692696"/>
            <a:ext cx="8280920" cy="5539978"/>
          </a:xfrm>
          <a:prstGeom prst="rect">
            <a:avLst/>
          </a:prstGeom>
          <a:noFill/>
        </p:spPr>
        <p:txBody>
          <a:bodyPr wrap="square" rtlCol="0">
            <a:spAutoFit/>
          </a:bodyPr>
          <a:lstStyle/>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Процесс Нового Рождения. В свое время осознав, что есть Метагалактические тела, это было аж в 1996 году, уже тогда нам поручили готовиться к Учению Синтеза, внедрять его, это был начальный процесс.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Первое, что мы сделали в Учении Синтеза, чтобы вообще реализовать Синтез, нужно стяжать Метагалактический Огонь. Нам дали – ищи. Ученикам не объясняют чего надо делать. Найдешь – включится, не найдешь – значит, не готов еще.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И вот мы нашли такую вещь, что с 6-го плана Метагалактики идет глобальный огонь, Метагалактический огонь. Тогда по-другому </a:t>
            </a:r>
            <a:r>
              <a:rPr lang="ru-RU" sz="2400" b="1" dirty="0" smtClean="0">
                <a:solidFill>
                  <a:schemeClr val="bg1"/>
                </a:solidFill>
              </a:rPr>
              <a:t>назывался. И, значит, нам надо отсюда стяжать каплю огня Метагалактического.</a:t>
            </a:r>
          </a:p>
          <a:p>
            <a:pPr algn="just"/>
            <a:endParaRPr lang="ru-RU" sz="2400" b="1" dirty="0" smtClean="0">
              <a:solidFill>
                <a:schemeClr val="bg1"/>
              </a:solidFill>
            </a:endParaRPr>
          </a:p>
          <a:p>
            <a:pPr algn="just"/>
            <a:r>
              <a:rPr lang="ru-RU" b="1" i="1" dirty="0" smtClean="0">
                <a:solidFill>
                  <a:schemeClr val="bg1"/>
                </a:solidFill>
              </a:rPr>
              <a:t>7-я Ступень, Виталий Сердюк, 2004 г, Санкт-Петербург</a:t>
            </a:r>
            <a:r>
              <a:rPr lang="ru-RU" b="1" dirty="0" smtClean="0">
                <a:solidFill>
                  <a:schemeClr val="bg1"/>
                </a:solidFill>
                <a:effectLst>
                  <a:outerShdw blurRad="38100" dist="38100" dir="2700000" algn="tl">
                    <a:srgbClr val="000000">
                      <a:alpha val="43137"/>
                    </a:srgbClr>
                  </a:outerShdw>
                </a:effectLst>
                <a:ea typeface="Calibri" pitchFamily="34" charset="0"/>
                <a:cs typeface="Times New Roman" pitchFamily="18" charset="0"/>
              </a:rPr>
              <a:t> </a:t>
            </a:r>
            <a:endParaRPr lang="ru-RU" sz="2400" b="1"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Марина\Desktop\planet-earth-in-space.jpg"/>
          <p:cNvPicPr>
            <a:picLocks noChangeAspect="1" noChangeArrowheads="1"/>
          </p:cNvPicPr>
          <p:nvPr/>
        </p:nvPicPr>
        <p:blipFill>
          <a:blip r:embed="rId2" cstate="print"/>
          <a:srcRect/>
          <a:stretch>
            <a:fillRect/>
          </a:stretch>
        </p:blipFill>
        <p:spPr bwMode="auto">
          <a:xfrm>
            <a:off x="0" y="0"/>
            <a:ext cx="9144001" cy="6858000"/>
          </a:xfrm>
          <a:prstGeom prst="rect">
            <a:avLst/>
          </a:prstGeom>
          <a:noFill/>
        </p:spPr>
      </p:pic>
      <p:sp>
        <p:nvSpPr>
          <p:cNvPr id="3" name="TextBox 2"/>
          <p:cNvSpPr txBox="1"/>
          <p:nvPr/>
        </p:nvSpPr>
        <p:spPr>
          <a:xfrm>
            <a:off x="323528" y="332657"/>
            <a:ext cx="8568952" cy="6278642"/>
          </a:xfrm>
          <a:prstGeom prst="rect">
            <a:avLst/>
          </a:prstGeom>
          <a:noFill/>
        </p:spPr>
        <p:txBody>
          <a:bodyPr wrap="square" rtlCol="0">
            <a:spAutoFit/>
          </a:bodyPr>
          <a:lstStyle/>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Для меня это было неимоверное восхождение в огне. Целая группа работала.   Я тогда еще не знал, что происходит, но стяжал каплю огня. Чтобы даже пройти туда, там огненному телу пришлось рассосаться на атомы, потому что </a:t>
            </a:r>
            <a:r>
              <a:rPr lang="ru-RU" sz="2400" b="1" dirty="0" err="1" smtClean="0">
                <a:solidFill>
                  <a:schemeClr val="bg1"/>
                </a:solidFill>
                <a:effectLst>
                  <a:outerShdw blurRad="38100" dist="38100" dir="2700000" algn="tl">
                    <a:srgbClr val="000000">
                      <a:alpha val="43137"/>
                    </a:srgbClr>
                  </a:outerShdw>
                </a:effectLst>
              </a:rPr>
              <a:t>шуньяту</a:t>
            </a:r>
            <a:r>
              <a:rPr lang="ru-RU" sz="2400" b="1" dirty="0" smtClean="0">
                <a:solidFill>
                  <a:schemeClr val="bg1"/>
                </a:solidFill>
                <a:effectLst>
                  <a:outerShdw blurRad="38100" dist="38100" dir="2700000" algn="tl">
                    <a:srgbClr val="000000">
                      <a:alpha val="43137"/>
                    </a:srgbClr>
                  </a:outerShdw>
                </a:effectLst>
              </a:rPr>
              <a:t> пробить не удалось, она – метагалактическая. Я расслабился, </a:t>
            </a:r>
            <a:r>
              <a:rPr lang="ru-RU" sz="2400" b="1" dirty="0" err="1" smtClean="0">
                <a:solidFill>
                  <a:schemeClr val="bg1"/>
                </a:solidFill>
                <a:effectLst>
                  <a:outerShdw blurRad="38100" dist="38100" dir="2700000" algn="tl">
                    <a:srgbClr val="000000">
                      <a:alpha val="43137"/>
                    </a:srgbClr>
                  </a:outerShdw>
                </a:effectLst>
              </a:rPr>
              <a:t>релаксировался</a:t>
            </a:r>
            <a:r>
              <a:rPr lang="ru-RU" sz="2400" b="1" dirty="0" smtClean="0">
                <a:solidFill>
                  <a:schemeClr val="bg1"/>
                </a:solidFill>
                <a:effectLst>
                  <a:outerShdw blurRad="38100" dist="38100" dir="2700000" algn="tl">
                    <a:srgbClr val="000000">
                      <a:alpha val="43137"/>
                    </a:srgbClr>
                  </a:outerShdw>
                </a:effectLst>
              </a:rPr>
              <a:t>, рассосался на атомы, процесс диффузии, а устремлялся на 6-й план. Они туда устремились, каждый атом сам прошел, а там собрался с каплей огня. Правда, после этого три месяца тело болело, держа этот огонь в физике. Но первую каплю глобального огня мы взяли тогда. Ну и потом брешь, естественно, пробили и начали в Глобальный огонь уже входить.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У вас есть даже дата праздника, когда мы первый раз это пробили, первую каплю Глобального огня в 1996 году.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Вот с этого начался процесс Нового Рождения. </a:t>
            </a:r>
          </a:p>
          <a:p>
            <a:pPr algn="just"/>
            <a:endParaRPr lang="ru-RU" sz="2400" b="1" dirty="0" smtClean="0">
              <a:solidFill>
                <a:schemeClr val="bg1"/>
              </a:solidFill>
              <a:effectLst>
                <a:outerShdw blurRad="38100" dist="38100" dir="2700000" algn="tl">
                  <a:srgbClr val="000000">
                    <a:alpha val="43137"/>
                  </a:srgbClr>
                </a:outerShdw>
              </a:effectLst>
            </a:endParaRPr>
          </a:p>
          <a:p>
            <a:pPr algn="just"/>
            <a:r>
              <a:rPr lang="ru-RU" b="1" i="1" dirty="0" smtClean="0">
                <a:solidFill>
                  <a:schemeClr val="bg1"/>
                </a:solidFill>
              </a:rPr>
              <a:t>7-я Ступень, Виталий Сердюк, 2004 г, Санкт-Петербург</a:t>
            </a:r>
            <a:endParaRPr lang="ru-RU" b="1"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C:\Users\Марина\Desktop\planet-earth-in-spac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539552" y="548680"/>
            <a:ext cx="8136904" cy="5909310"/>
          </a:xfrm>
          <a:prstGeom prst="rect">
            <a:avLst/>
          </a:prstGeom>
          <a:noFill/>
        </p:spPr>
        <p:txBody>
          <a:bodyPr wrap="square" rtlCol="0">
            <a:spAutoFit/>
          </a:bodyPr>
          <a:lstStyle/>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Потом мы осознали, одна капля – хорошо, а сколько надо? И уже постепенно…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Капля первая усваивалась год. И не разрешали вообще не прикасаться ни к чему, лишь бы она закрепилась на планете.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А уже потом мы начали входить в процесс, чтобы пошел процесс Нового Рождения.</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А когда это начиналось лет восемь назад, это были отдельные ученики, которые были готовы, стяжали командой. В итоге, мы пробили 6-ой план, взяли здесь капельку, потом пошли дальше, взяли здесь, здесь, здесь капельку.</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…мы вышли на то, что все Метагалактические планы должны иметь по капле глобального огня.</a:t>
            </a:r>
          </a:p>
          <a:p>
            <a:pPr algn="just">
              <a:buFont typeface="Arial" pitchFamily="34" charset="0"/>
              <a:buChar char="•"/>
            </a:pPr>
            <a:endParaRPr lang="ru-RU" sz="2400" b="1" dirty="0" smtClean="0">
              <a:solidFill>
                <a:schemeClr val="bg1"/>
              </a:solidFill>
              <a:effectLst>
                <a:outerShdw blurRad="38100" dist="38100" dir="2700000" algn="tl">
                  <a:srgbClr val="000000">
                    <a:alpha val="43137"/>
                  </a:srgbClr>
                </a:outerShdw>
              </a:effectLst>
            </a:endParaRPr>
          </a:p>
          <a:p>
            <a:pPr algn="just"/>
            <a:r>
              <a:rPr lang="ru-RU" b="1" i="1" dirty="0" smtClean="0">
                <a:solidFill>
                  <a:schemeClr val="bg1"/>
                </a:solidFill>
              </a:rPr>
              <a:t>7-я Ступень, Виталий Сердюк, 2004 г, Санкт-Петербург</a:t>
            </a:r>
            <a:endParaRPr lang="ru-RU" sz="2400" b="1"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C:\Users\Марина\Desktop\planet-earth-in-space.jpg"/>
          <p:cNvPicPr>
            <a:picLocks noChangeAspect="1" noChangeArrowheads="1"/>
          </p:cNvPicPr>
          <p:nvPr/>
        </p:nvPicPr>
        <p:blipFill>
          <a:blip r:embed="rId2" cstate="print"/>
          <a:srcRect/>
          <a:stretch>
            <a:fillRect/>
          </a:stretch>
        </p:blipFill>
        <p:spPr bwMode="auto">
          <a:xfrm>
            <a:off x="1" y="0"/>
            <a:ext cx="9144000" cy="6858000"/>
          </a:xfrm>
          <a:prstGeom prst="rect">
            <a:avLst/>
          </a:prstGeom>
          <a:noFill/>
        </p:spPr>
      </p:pic>
      <p:sp>
        <p:nvSpPr>
          <p:cNvPr id="3" name="TextBox 2"/>
          <p:cNvSpPr txBox="1"/>
          <p:nvPr/>
        </p:nvSpPr>
        <p:spPr>
          <a:xfrm>
            <a:off x="323528" y="404664"/>
            <a:ext cx="8424936" cy="6001643"/>
          </a:xfrm>
          <a:prstGeom prst="rect">
            <a:avLst/>
          </a:prstGeom>
          <a:noFill/>
        </p:spPr>
        <p:txBody>
          <a:bodyPr wrap="square" rtlCol="0">
            <a:spAutoFit/>
          </a:bodyPr>
          <a:lstStyle/>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…если раньше Новое Рождение шло в 10-ти планах, мы фиксировались на 14-м плане. Это первый вариант, это было 8 лет.</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 С осени этого года появился второй план Абсолютного Нового Рождения, то сейчас видите, какие ускорения идут? 8 лет первый план, полгода второй.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 То сейчас мы с вами пройдем Новое Рождение с позиции 16-го плана. Это будет Звёздное Новое Рождение. </a:t>
            </a:r>
          </a:p>
          <a:p>
            <a:pPr algn="just"/>
            <a:r>
              <a:rPr lang="ru-RU" b="1" i="1" dirty="0" smtClean="0">
                <a:solidFill>
                  <a:schemeClr val="bg1"/>
                </a:solidFill>
              </a:rPr>
              <a:t>7-я Ступень, Виталий Сердюк, 2004 г, Санкт-Петербург</a:t>
            </a:r>
          </a:p>
          <a:p>
            <a:pPr algn="just"/>
            <a:endParaRPr lang="ru-RU" b="1" i="1" dirty="0" smtClean="0">
              <a:solidFill>
                <a:schemeClr val="bg1"/>
              </a:solidFill>
              <a:effectLst>
                <a:outerShdw blurRad="38100" dist="38100" dir="2700000" algn="tl">
                  <a:srgbClr val="000000">
                    <a:alpha val="43137"/>
                  </a:srgbClr>
                </a:outerShdw>
              </a:effectLst>
            </a:endParaRP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Метагалактическое Новое Рождение…  теперь имеет 24 капли метагалактического огня. </a:t>
            </a:r>
          </a:p>
          <a:p>
            <a:pPr algn="just"/>
            <a:r>
              <a:rPr lang="ru-RU" b="1" i="1" dirty="0" smtClean="0">
                <a:solidFill>
                  <a:schemeClr val="bg1"/>
                </a:solidFill>
              </a:rPr>
              <a:t>7 Синтез ФА, Виталий Сердюк, 2005 г, Днепропетровск</a:t>
            </a:r>
            <a:endParaRPr lang="ru-RU" dirty="0" smtClean="0">
              <a:solidFill>
                <a:schemeClr val="bg1"/>
              </a:solidFill>
            </a:endParaRPr>
          </a:p>
          <a:p>
            <a:pPr algn="just">
              <a:buFont typeface="Arial" pitchFamily="34" charset="0"/>
              <a:buChar char="•"/>
            </a:pPr>
            <a:endParaRPr lang="ru-RU" sz="2400" b="1" dirty="0" smtClean="0">
              <a:solidFill>
                <a:schemeClr val="bg1"/>
              </a:solidFill>
              <a:effectLst>
                <a:outerShdw blurRad="38100" dist="38100" dir="2700000" algn="tl">
                  <a:srgbClr val="000000">
                    <a:alpha val="43137"/>
                  </a:srgbClr>
                </a:outerShdw>
              </a:effectLst>
            </a:endParaRPr>
          </a:p>
          <a:p>
            <a:pPr algn="just"/>
            <a:r>
              <a:rPr lang="ru-RU" sz="2400" b="1" dirty="0" smtClean="0">
                <a:solidFill>
                  <a:schemeClr val="bg1"/>
                </a:solidFill>
                <a:effectLst>
                  <a:outerShdw blurRad="38100" dist="38100" dir="2700000" algn="tl">
                    <a:srgbClr val="000000">
                      <a:alpha val="43137"/>
                    </a:srgbClr>
                  </a:outerShdw>
                </a:effectLst>
              </a:rPr>
              <a:t>Новое Рождение стяжанием 48 капель метагалактического </a:t>
            </a:r>
            <a:r>
              <a:rPr lang="ru-RU" sz="2400" b="1" dirty="0" smtClean="0">
                <a:solidFill>
                  <a:schemeClr val="bg1"/>
                </a:solidFill>
              </a:rPr>
              <a:t>огня.</a:t>
            </a:r>
          </a:p>
          <a:p>
            <a:pPr algn="just"/>
            <a:r>
              <a:rPr lang="ru-RU" b="1" i="1" dirty="0" smtClean="0">
                <a:solidFill>
                  <a:schemeClr val="bg1"/>
                </a:solidFill>
                <a:effectLst>
                  <a:outerShdw blurRad="38100" dist="38100" dir="2700000" algn="tl">
                    <a:srgbClr val="000000">
                      <a:alpha val="43137"/>
                    </a:srgbClr>
                  </a:outerShdw>
                </a:effectLst>
              </a:rPr>
              <a:t>7 Синтез ФА, Виталий Сердюк, июнь 2005г, Киев</a:t>
            </a:r>
            <a:endParaRPr lang="ru-RU" sz="2400" b="1"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C:\Users\Марина\Desktop\planet-earth-in-spac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323528" y="476672"/>
            <a:ext cx="8424936" cy="5539978"/>
          </a:xfrm>
          <a:prstGeom prst="rect">
            <a:avLst/>
          </a:prstGeom>
          <a:noFill/>
        </p:spPr>
        <p:txBody>
          <a:bodyPr wrap="square" rtlCol="0">
            <a:spAutoFit/>
          </a:bodyPr>
          <a:lstStyle/>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 …мы вступили в эпоху развертывания космического. Но,  выходя в космос внешним способом, вылетая телом, как космонавты, мы должны соответствовать ему внутренним способом. А соответствие это идет через Метагалактику, то есть, соответствие в огне.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 И процесс Нового Рождения выравнивает это соответствие, подводит к тому, чтобы мы соответствовали Законам Метагалактики. И через этот огонь вводит нас в необходимую Волю Отца Метагалактики, План Отца Метагалактики и в возможность развития метагалактических тел, сердец, разумов, Домов Отца.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 Процесс Нового Рождения – это когда человек рождается </a:t>
            </a:r>
            <a:r>
              <a:rPr lang="ru-RU" sz="2400" b="1" dirty="0" err="1" smtClean="0">
                <a:solidFill>
                  <a:schemeClr val="bg1"/>
                </a:solidFill>
                <a:effectLst>
                  <a:outerShdw blurRad="38100" dist="38100" dir="2700000" algn="tl">
                    <a:srgbClr val="000000">
                      <a:alpha val="43137"/>
                    </a:srgbClr>
                  </a:outerShdw>
                </a:effectLst>
              </a:rPr>
              <a:t>метагалактически</a:t>
            </a:r>
            <a:r>
              <a:rPr lang="ru-RU" sz="2400" b="1" dirty="0" smtClean="0">
                <a:solidFill>
                  <a:schemeClr val="bg1"/>
                </a:solidFill>
                <a:effectLst>
                  <a:outerShdw blurRad="38100" dist="38100" dir="2700000" algn="tl">
                    <a:srgbClr val="000000">
                      <a:alpha val="43137"/>
                    </a:srgbClr>
                  </a:outerShdw>
                </a:effectLst>
              </a:rPr>
              <a:t>. </a:t>
            </a:r>
          </a:p>
          <a:p>
            <a:pPr algn="just">
              <a:buFont typeface="Arial" pitchFamily="34" charset="0"/>
              <a:buChar char="•"/>
            </a:pPr>
            <a:endParaRPr lang="ru-RU" sz="2400" b="1" dirty="0" smtClean="0">
              <a:solidFill>
                <a:schemeClr val="bg1"/>
              </a:solidFill>
              <a:effectLst>
                <a:outerShdw blurRad="38100" dist="38100" dir="2700000" algn="tl">
                  <a:srgbClr val="000000">
                    <a:alpha val="43137"/>
                  </a:srgbClr>
                </a:outerShdw>
              </a:effectLst>
            </a:endParaRPr>
          </a:p>
          <a:p>
            <a:pPr algn="just"/>
            <a:r>
              <a:rPr lang="ru-RU" b="1" i="1" dirty="0" smtClean="0">
                <a:solidFill>
                  <a:schemeClr val="bg1"/>
                </a:solidFill>
              </a:rPr>
              <a:t>7 Синтез ФА, Виталий Сердюк, 2005 г, Днепропетровск</a:t>
            </a:r>
            <a:endParaRPr lang="ru-RU" sz="2400" b="1"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Марина\Desktop\planet-earth-in-space.jpg"/>
          <p:cNvPicPr>
            <a:picLocks noChangeAspect="1" noChangeArrowheads="1"/>
          </p:cNvPicPr>
          <p:nvPr/>
        </p:nvPicPr>
        <p:blipFill>
          <a:blip r:embed="rId2" cstate="print"/>
          <a:srcRect/>
          <a:stretch>
            <a:fillRect/>
          </a:stretch>
        </p:blipFill>
        <p:spPr bwMode="auto">
          <a:xfrm>
            <a:off x="-1" y="0"/>
            <a:ext cx="9144001" cy="6858000"/>
          </a:xfrm>
          <a:prstGeom prst="rect">
            <a:avLst/>
          </a:prstGeom>
          <a:noFill/>
        </p:spPr>
      </p:pic>
      <p:sp>
        <p:nvSpPr>
          <p:cNvPr id="3" name="TextBox 2"/>
          <p:cNvSpPr txBox="1"/>
          <p:nvPr/>
        </p:nvSpPr>
        <p:spPr>
          <a:xfrm>
            <a:off x="323529" y="620688"/>
            <a:ext cx="8568952" cy="4154984"/>
          </a:xfrm>
          <a:prstGeom prst="rect">
            <a:avLst/>
          </a:prstGeom>
          <a:noFill/>
        </p:spPr>
        <p:txBody>
          <a:bodyPr wrap="square" rtlCol="0">
            <a:spAutoFit/>
          </a:bodyPr>
          <a:lstStyle/>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Новое Рождение – это вмещение большого объема Огня от Фа Отца Метагалактики, распределенного иерархически, чтобы структура ваших клеток, атомов и молекул перестроилась из Планетарного состояния, окончательно, в Метагалактическое.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И когда вы вместите этот объем огня, и структура  физического тела перестроится – этот процесс называется Новым Рождением.</a:t>
            </a:r>
          </a:p>
          <a:p>
            <a:pPr algn="just">
              <a:buFont typeface="Arial" pitchFamily="34" charset="0"/>
              <a:buChar char="•"/>
            </a:pPr>
            <a:endParaRPr lang="ru-RU" sz="2400" b="1" dirty="0" smtClean="0">
              <a:solidFill>
                <a:schemeClr val="bg1"/>
              </a:solidFill>
              <a:effectLst>
                <a:outerShdw blurRad="38100" dist="38100" dir="2700000" algn="tl">
                  <a:srgbClr val="000000">
                    <a:alpha val="43137"/>
                  </a:srgbClr>
                </a:outerShdw>
              </a:effectLst>
            </a:endParaRPr>
          </a:p>
          <a:p>
            <a:pPr algn="just"/>
            <a:r>
              <a:rPr lang="ru-RU" sz="2400" b="1" i="1" dirty="0" smtClean="0">
                <a:solidFill>
                  <a:schemeClr val="bg1"/>
                </a:solidFill>
                <a:effectLst>
                  <a:outerShdw blurRad="38100" dist="38100" dir="2700000" algn="tl">
                    <a:srgbClr val="000000">
                      <a:alpha val="43137"/>
                    </a:srgbClr>
                  </a:outerShdw>
                </a:effectLst>
              </a:rPr>
              <a:t>7 </a:t>
            </a:r>
            <a:r>
              <a:rPr lang="ru-RU" sz="2400" b="1" i="1" dirty="0" err="1" smtClean="0">
                <a:solidFill>
                  <a:schemeClr val="bg1"/>
                </a:solidFill>
                <a:effectLst>
                  <a:outerShdw blurRad="38100" dist="38100" dir="2700000" algn="tl">
                    <a:srgbClr val="000000">
                      <a:alpha val="43137"/>
                    </a:srgbClr>
                  </a:outerShdw>
                </a:effectLst>
              </a:rPr>
              <a:t>СиФа</a:t>
            </a:r>
            <a:r>
              <a:rPr lang="ru-RU" sz="2400" b="1" i="1" dirty="0" smtClean="0">
                <a:solidFill>
                  <a:schemeClr val="bg1"/>
                </a:solidFill>
                <a:effectLst>
                  <a:outerShdw blurRad="38100" dist="38100" dir="2700000" algn="tl">
                    <a:srgbClr val="000000">
                      <a:alpha val="43137"/>
                    </a:srgbClr>
                  </a:outerShdw>
                </a:effectLst>
              </a:rPr>
              <a:t> Астана, В.Сердюк </a:t>
            </a:r>
            <a:endParaRPr lang="ru-RU" sz="2400" b="1" dirty="0" smtClean="0">
              <a:solidFill>
                <a:schemeClr val="bg1"/>
              </a:solidFill>
              <a:effectLst>
                <a:outerShdw blurRad="38100" dist="38100" dir="2700000" algn="tl">
                  <a:srgbClr val="000000">
                    <a:alpha val="43137"/>
                  </a:srgbClr>
                </a:outerShdw>
              </a:effectLst>
            </a:endParaRPr>
          </a:p>
          <a:p>
            <a:pPr algn="just"/>
            <a:endParaRPr lang="ru-RU" sz="24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C:\Users\Марина\Desktop\planet-earth-in-space.jpg"/>
          <p:cNvPicPr>
            <a:picLocks noChangeAspect="1" noChangeArrowheads="1"/>
          </p:cNvPicPr>
          <p:nvPr/>
        </p:nvPicPr>
        <p:blipFill>
          <a:blip r:embed="rId2" cstate="print"/>
          <a:srcRect/>
          <a:stretch>
            <a:fillRect/>
          </a:stretch>
        </p:blipFill>
        <p:spPr bwMode="auto">
          <a:xfrm>
            <a:off x="1" y="0"/>
            <a:ext cx="9180966" cy="6858000"/>
          </a:xfrm>
          <a:prstGeom prst="rect">
            <a:avLst/>
          </a:prstGeom>
          <a:noFill/>
        </p:spPr>
      </p:pic>
      <p:sp>
        <p:nvSpPr>
          <p:cNvPr id="32772" name="Rectangle 4"/>
          <p:cNvSpPr>
            <a:spLocks noChangeArrowheads="1"/>
          </p:cNvSpPr>
          <p:nvPr/>
        </p:nvSpPr>
        <p:spPr bwMode="auto">
          <a:xfrm>
            <a:off x="179512" y="207654"/>
            <a:ext cx="8784976" cy="62786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 typeface="Arial" pitchFamily="34" charset="0"/>
              <a:buChar char="•"/>
              <a:tabLst/>
            </a:pPr>
            <a:r>
              <a:rPr lang="ru-RU" sz="2400" b="1" dirty="0" smtClean="0">
                <a:solidFill>
                  <a:schemeClr val="bg1"/>
                </a:solidFill>
                <a:effectLst>
                  <a:outerShdw blurRad="38100" dist="38100" dir="2700000" algn="tl">
                    <a:srgbClr val="000000">
                      <a:alpha val="43137"/>
                    </a:srgbClr>
                  </a:outerShdw>
                </a:effectLst>
                <a:ea typeface="Calibri" pitchFamily="34" charset="0"/>
                <a:cs typeface="Times New Roman" pitchFamily="18" charset="0"/>
              </a:rPr>
              <a:t>П</a:t>
            </a: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роцесс «Нового Рождения» - накопление специальных нескольких капель огня, которые организуют во-первых, поддержку пламени монады, во-вторых, перестройку наших клеток, поддержку этого огня, и в-третьих, организуют постоянное присутствие благодати Отца в этом объёме. </a:t>
            </a:r>
          </a:p>
          <a:p>
            <a:pPr marL="0" marR="0" lvl="0" indent="449263" algn="just" defTabSz="914400" rtl="0" eaLnBrk="1" fontAlgn="base" latinLnBrk="0" hangingPunct="1">
              <a:lnSpc>
                <a:spcPct val="100000"/>
              </a:lnSpc>
              <a:spcBef>
                <a:spcPct val="0"/>
              </a:spcBef>
              <a:spcAft>
                <a:spcPct val="0"/>
              </a:spcAft>
              <a:buClrTx/>
              <a:buSzTx/>
              <a:buFont typeface="Arial" pitchFamily="34" charset="0"/>
              <a:buChar char="•"/>
              <a:tabLst/>
            </a:pP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И с этой темы, когда мы входим в этот огонь и правильно </a:t>
            </a:r>
            <a:r>
              <a:rPr kumimoji="0" lang="ru-RU" sz="2400" b="1" i="0" u="none" strike="noStrike" cap="none" normalizeH="0" baseline="0" dirty="0" err="1"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простраиваемся</a:t>
            </a: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 мы имеем право накапливать огонь Отца и расширяться, развиваться в нём.  Это раз. </a:t>
            </a:r>
          </a:p>
          <a:p>
            <a:pPr marL="0" marR="0" lvl="0" indent="449263" algn="just" defTabSz="914400" rtl="0" eaLnBrk="0" fontAlgn="base" latinLnBrk="0" hangingPunct="0">
              <a:lnSpc>
                <a:spcPct val="100000"/>
              </a:lnSpc>
              <a:spcBef>
                <a:spcPct val="0"/>
              </a:spcBef>
              <a:spcAft>
                <a:spcPct val="0"/>
              </a:spcAft>
              <a:buClrTx/>
              <a:buSzTx/>
              <a:buFont typeface="Arial" pitchFamily="34" charset="0"/>
              <a:buChar char="•"/>
              <a:tabLst/>
            </a:pP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Второе, что делает Новое Рождение, оно категорически различает нас с предыдущей эпохой. Предыдущая эпоха была - Энергия, Свет, Дух. Нет, Огонь был, но о нём никто не говорил, это было запрещено. Новая эпоха должна научить работать с огнём, четвёртый принцип. И у нас кроме Любви, Мудрости, Воли, появился Синтез, четвёртый принцип, отсюда Синтезы ФА, то есть, Синтез управляет Огнём. И только при определённых объёмах огня он как таковой возникает. </a:t>
            </a:r>
          </a:p>
          <a:p>
            <a:pPr marL="0" marR="0" lvl="0" indent="449263" algn="just" defTabSz="914400" rtl="0" eaLnBrk="0" fontAlgn="base" latinLnBrk="0" hangingPunct="0">
              <a:lnSpc>
                <a:spcPct val="100000"/>
              </a:lnSpc>
              <a:spcBef>
                <a:spcPct val="0"/>
              </a:spcBef>
              <a:spcAft>
                <a:spcPct val="0"/>
              </a:spcAft>
              <a:buClrTx/>
              <a:buSzTx/>
              <a:tabLst/>
            </a:pPr>
            <a:r>
              <a:rPr lang="ru-RU" b="1" i="1" dirty="0" smtClean="0">
                <a:solidFill>
                  <a:schemeClr val="bg1"/>
                </a:solidFill>
              </a:rPr>
              <a:t>7 Синтез ФА, Виталий Сердюк, июнь 2005г, Киев</a:t>
            </a:r>
            <a:endParaRPr kumimoji="0" lang="ru-RU" b="1" i="0" u="none" strike="noStrike" cap="none" normalizeH="0" baseline="0" dirty="0" smtClean="0">
              <a:ln>
                <a:noFill/>
              </a:ln>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Users\Марина\Desktop\planet-earth-in-spac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251520" y="1"/>
            <a:ext cx="8712968" cy="7017306"/>
          </a:xfrm>
          <a:prstGeom prst="rect">
            <a:avLst/>
          </a:prstGeom>
          <a:noFill/>
        </p:spPr>
        <p:txBody>
          <a:bodyPr wrap="square" rtlCol="0">
            <a:spAutoFit/>
          </a:bodyPr>
          <a:lstStyle/>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…задача Нового Рождения и задача нового Духа - это взять объём огня,  который усилит наше физическое тело, а самое полезное, что он сделает - родит наше </a:t>
            </a:r>
            <a:r>
              <a:rPr lang="ru-RU" sz="2400" b="1" dirty="0" err="1" smtClean="0">
                <a:solidFill>
                  <a:schemeClr val="bg1"/>
                </a:solidFill>
                <a:effectLst>
                  <a:outerShdw blurRad="38100" dist="38100" dir="2700000" algn="tl">
                    <a:srgbClr val="000000">
                      <a:alpha val="43137"/>
                    </a:srgbClr>
                  </a:outerShdw>
                </a:effectLst>
              </a:rPr>
              <a:t>атмическое</a:t>
            </a:r>
            <a:r>
              <a:rPr lang="ru-RU" sz="2400" b="1" dirty="0" smtClean="0">
                <a:solidFill>
                  <a:schemeClr val="bg1"/>
                </a:solidFill>
                <a:effectLst>
                  <a:outerShdw blurRad="38100" dist="38100" dir="2700000" algn="tl">
                    <a:srgbClr val="000000">
                      <a:alpha val="43137"/>
                    </a:srgbClr>
                  </a:outerShdw>
                </a:effectLst>
              </a:rPr>
              <a:t> тело, только не для </a:t>
            </a:r>
            <a:r>
              <a:rPr lang="ru-RU" sz="2400" b="1" dirty="0" err="1" smtClean="0">
                <a:solidFill>
                  <a:schemeClr val="bg1"/>
                </a:solidFill>
                <a:effectLst>
                  <a:outerShdw blurRad="38100" dist="38100" dir="2700000" algn="tl">
                    <a:srgbClr val="000000">
                      <a:alpha val="43137"/>
                    </a:srgbClr>
                  </a:outerShdw>
                </a:effectLst>
              </a:rPr>
              <a:t>атмического</a:t>
            </a:r>
            <a:r>
              <a:rPr lang="ru-RU" sz="2400" b="1" dirty="0" smtClean="0">
                <a:solidFill>
                  <a:schemeClr val="bg1"/>
                </a:solidFill>
                <a:effectLst>
                  <a:outerShdw blurRad="38100" dist="38100" dir="2700000" algn="tl">
                    <a:srgbClr val="000000">
                      <a:alpha val="43137"/>
                    </a:srgbClr>
                  </a:outerShdw>
                </a:effectLst>
              </a:rPr>
              <a:t> плана, а, так называемое, тело планеты, которое может выдержать метагалактический огонь.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Именно это тело начнёт в себе концентрировать Огонь Отца, выражать Огонь Отца и из себя излучать то, что мы называем Духом, в том числе концентрировать Дух Отца, который мы называем Святым Духом.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Вот есть наш Дух, как жизнь, лично каждого…, а есть Святой Дух, который является  Духом чисто Отца Планеты или Отца Небесного, так называемый коллективный Дух, тот Дух, который объединяет всех людей между собой. И когда святой или христианин предыдущей эпохи стяжал Святой Дух, он просто становился… менеджером, руководителем, он мог вести  коллективы, и, таким образом, даже Иисус, получив Святой Дух, только после этого свой путь начал</a:t>
            </a:r>
            <a:r>
              <a:rPr lang="ru-RU" sz="2400" b="1" dirty="0" smtClean="0">
                <a:solidFill>
                  <a:schemeClr val="bg1"/>
                </a:solidFill>
                <a:effectLst>
                  <a:outerShdw blurRad="38100" dist="38100" dir="2700000" algn="tl">
                    <a:srgbClr val="000000">
                      <a:alpha val="43137"/>
                    </a:srgbClr>
                  </a:outerShdw>
                </a:effectLst>
              </a:rPr>
              <a:t>.</a:t>
            </a:r>
          </a:p>
          <a:p>
            <a:pPr lvl="0" algn="just"/>
            <a:r>
              <a:rPr lang="ru-RU" b="1" i="1" dirty="0" smtClean="0">
                <a:solidFill>
                  <a:schemeClr val="bg1"/>
                </a:solidFill>
              </a:rPr>
              <a:t>7 Синтез ФА, Виталий Сердюк, июнь 2005г, Киев</a:t>
            </a:r>
            <a:endParaRPr lang="ru-RU" b="1" dirty="0" smtClean="0">
              <a:solidFill>
                <a:schemeClr val="bg1"/>
              </a:solidFill>
              <a:effectLst>
                <a:outerShdw blurRad="38100" dist="38100" dir="2700000" algn="tl">
                  <a:srgbClr val="000000">
                    <a:alpha val="43137"/>
                  </a:srgbClr>
                </a:outerShdw>
              </a:effectLst>
              <a:latin typeface="Arial" pitchFamily="34" charset="0"/>
              <a:cs typeface="Arial" pitchFamily="34" charset="0"/>
            </a:endParaRPr>
          </a:p>
          <a:p>
            <a:pPr algn="just">
              <a:buFont typeface="Arial" pitchFamily="34" charset="0"/>
              <a:buChar char="•"/>
            </a:pPr>
            <a:endParaRPr lang="ru-RU" sz="2400" b="1"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Марина\Desktop\planet-earth-in-space.jpg"/>
          <p:cNvPicPr>
            <a:picLocks noChangeAspect="1" noChangeArrowheads="1"/>
          </p:cNvPicPr>
          <p:nvPr/>
        </p:nvPicPr>
        <p:blipFill>
          <a:blip r:embed="rId2" cstate="print"/>
          <a:srcRect/>
          <a:stretch>
            <a:fillRect/>
          </a:stretch>
        </p:blipFill>
        <p:spPr bwMode="auto">
          <a:xfrm>
            <a:off x="0" y="0"/>
            <a:ext cx="9144001" cy="6858000"/>
          </a:xfrm>
          <a:prstGeom prst="rect">
            <a:avLst/>
          </a:prstGeom>
          <a:noFill/>
        </p:spPr>
      </p:pic>
      <p:sp>
        <p:nvSpPr>
          <p:cNvPr id="3" name="Прямоугольник 2"/>
          <p:cNvSpPr/>
          <p:nvPr/>
        </p:nvSpPr>
        <p:spPr>
          <a:xfrm>
            <a:off x="323528" y="332656"/>
            <a:ext cx="8424936" cy="5909310"/>
          </a:xfrm>
          <a:prstGeom prst="rect">
            <a:avLst/>
          </a:prstGeom>
        </p:spPr>
        <p:txBody>
          <a:bodyPr wrap="square">
            <a:spAutoFit/>
          </a:bodyPr>
          <a:lstStyle/>
          <a:p>
            <a:pPr algn="just">
              <a:buFont typeface="Arial" pitchFamily="34" charset="0"/>
              <a:buChar char="•"/>
            </a:pPr>
            <a:r>
              <a:rPr lang="ru-RU" sz="2400" b="1" dirty="0" smtClean="0">
                <a:solidFill>
                  <a:schemeClr val="bg1"/>
                </a:solidFill>
              </a:rPr>
              <a:t> Новое </a:t>
            </a:r>
            <a:r>
              <a:rPr lang="ru-RU" sz="2400" b="1" dirty="0" smtClean="0">
                <a:solidFill>
                  <a:schemeClr val="bg1"/>
                </a:solidFill>
              </a:rPr>
              <a:t>Рождение формирует тело планеты не только для </a:t>
            </a:r>
            <a:r>
              <a:rPr lang="ru-RU" sz="2400" b="1" dirty="0" err="1" smtClean="0">
                <a:solidFill>
                  <a:schemeClr val="bg1"/>
                </a:solidFill>
              </a:rPr>
              <a:t>атмы</a:t>
            </a:r>
            <a:r>
              <a:rPr lang="ru-RU" sz="2400" b="1" dirty="0" smtClean="0">
                <a:solidFill>
                  <a:schemeClr val="bg1"/>
                </a:solidFill>
              </a:rPr>
              <a:t>, а для всего и преодолевает предыдущую эпоху, где </a:t>
            </a:r>
            <a:r>
              <a:rPr lang="ru-RU" sz="2400" b="1" dirty="0" err="1" smtClean="0">
                <a:solidFill>
                  <a:schemeClr val="bg1"/>
                </a:solidFill>
              </a:rPr>
              <a:t>адиплан</a:t>
            </a:r>
            <a:r>
              <a:rPr lang="ru-RU" sz="2400" b="1" dirty="0" smtClean="0">
                <a:solidFill>
                  <a:schemeClr val="bg1"/>
                </a:solidFill>
              </a:rPr>
              <a:t> был пуст, и на седьмом плане появляется тело планеты, выражающее Дух и Волю Отца и несущее соответствующий объём огня, чтобы  в этом огне развиваться и поддерживать Тело, ну, Отца</a:t>
            </a:r>
            <a:r>
              <a:rPr lang="ru-RU" sz="2400" b="1" dirty="0" smtClean="0">
                <a:solidFill>
                  <a:schemeClr val="bg1"/>
                </a:solidFill>
              </a:rPr>
              <a:t>.</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 Естественно</a:t>
            </a:r>
            <a:r>
              <a:rPr lang="ru-RU" sz="2400" b="1" dirty="0" smtClean="0">
                <a:solidFill>
                  <a:schemeClr val="bg1"/>
                </a:solidFill>
                <a:effectLst>
                  <a:outerShdw blurRad="38100" dist="38100" dir="2700000" algn="tl">
                    <a:srgbClr val="000000">
                      <a:alpha val="43137"/>
                    </a:srgbClr>
                  </a:outerShdw>
                </a:effectLst>
              </a:rPr>
              <a:t>, все остальные тела, помните, семья, </a:t>
            </a:r>
            <a:r>
              <a:rPr lang="ru-RU" sz="2400" b="1" dirty="0" err="1" smtClean="0">
                <a:solidFill>
                  <a:schemeClr val="bg1"/>
                </a:solidFill>
                <a:effectLst>
                  <a:outerShdw blurRad="38100" dist="38100" dir="2700000" algn="tl">
                    <a:srgbClr val="000000">
                      <a:alpha val="43137"/>
                    </a:srgbClr>
                  </a:outerShdw>
                </a:effectLst>
              </a:rPr>
              <a:t>семь-я</a:t>
            </a:r>
            <a:r>
              <a:rPr lang="ru-RU" sz="2400" b="1" dirty="0" smtClean="0">
                <a:solidFill>
                  <a:schemeClr val="bg1"/>
                </a:solidFill>
                <a:effectLst>
                  <a:outerShdw blurRad="38100" dist="38100" dir="2700000" algn="tl">
                    <a:srgbClr val="000000">
                      <a:alpha val="43137"/>
                    </a:srgbClr>
                  </a:outerShdw>
                </a:effectLst>
              </a:rPr>
              <a:t> </a:t>
            </a:r>
            <a:r>
              <a:rPr lang="ru-RU" sz="2400" b="1" dirty="0" smtClean="0">
                <a:solidFill>
                  <a:schemeClr val="bg1"/>
                </a:solidFill>
                <a:effectLst>
                  <a:outerShdw blurRad="38100" dist="38100" dir="2700000" algn="tl">
                    <a:srgbClr val="000000">
                      <a:alpha val="43137"/>
                    </a:srgbClr>
                  </a:outerShdw>
                </a:effectLst>
              </a:rPr>
              <a:t>- это семь тел, потому что «Я» - это выражение  телесности и в </a:t>
            </a:r>
            <a:r>
              <a:rPr lang="ru-RU" sz="2400" b="1" dirty="0" err="1" smtClean="0">
                <a:solidFill>
                  <a:schemeClr val="bg1"/>
                </a:solidFill>
                <a:effectLst>
                  <a:outerShdw blurRad="38100" dist="38100" dir="2700000" algn="tl">
                    <a:srgbClr val="000000">
                      <a:alpha val="43137"/>
                    </a:srgbClr>
                  </a:outerShdw>
                </a:effectLst>
              </a:rPr>
              <a:t>атме</a:t>
            </a:r>
            <a:r>
              <a:rPr lang="ru-RU" sz="2400" b="1" dirty="0" smtClean="0">
                <a:solidFill>
                  <a:schemeClr val="bg1"/>
                </a:solidFill>
                <a:effectLst>
                  <a:outerShdw blurRad="38100" dist="38100" dir="2700000" algn="tl">
                    <a:srgbClr val="000000">
                      <a:alpha val="43137"/>
                    </a:srgbClr>
                  </a:outerShdw>
                </a:effectLst>
              </a:rPr>
              <a:t> есть искра «Я </a:t>
            </a:r>
            <a:r>
              <a:rPr lang="ru-RU" sz="2400" b="1" dirty="0" err="1" smtClean="0">
                <a:solidFill>
                  <a:schemeClr val="bg1"/>
                </a:solidFill>
                <a:effectLst>
                  <a:outerShdw blurRad="38100" dist="38100" dir="2700000" algn="tl">
                    <a:srgbClr val="000000">
                      <a:alpha val="43137"/>
                    </a:srgbClr>
                  </a:outerShdw>
                </a:effectLst>
              </a:rPr>
              <a:t>Есмь</a:t>
            </a:r>
            <a:r>
              <a:rPr lang="ru-RU" sz="2400" b="1" dirty="0" smtClean="0">
                <a:solidFill>
                  <a:schemeClr val="bg1"/>
                </a:solidFill>
                <a:effectLst>
                  <a:outerShdw blurRad="38100" dist="38100" dir="2700000" algn="tl">
                    <a:srgbClr val="000000">
                      <a:alpha val="43137"/>
                    </a:srgbClr>
                  </a:outerShdw>
                </a:effectLst>
              </a:rPr>
              <a:t> присутствие</a:t>
            </a:r>
            <a:r>
              <a:rPr lang="ru-RU" sz="2400" b="1" dirty="0" smtClean="0">
                <a:solidFill>
                  <a:schemeClr val="bg1"/>
                </a:solidFill>
                <a:effectLst>
                  <a:outerShdw blurRad="38100" dist="38100" dir="2700000" algn="tl">
                    <a:srgbClr val="000000">
                      <a:alpha val="43137"/>
                    </a:srgbClr>
                  </a:outerShdw>
                </a:effectLst>
              </a:rPr>
              <a:t>». </a:t>
            </a:r>
            <a:r>
              <a:rPr lang="ru-RU" sz="2400" b="1" dirty="0" smtClean="0">
                <a:solidFill>
                  <a:schemeClr val="bg1"/>
                </a:solidFill>
                <a:effectLst>
                  <a:outerShdw blurRad="38100" dist="38100" dir="2700000" algn="tl">
                    <a:srgbClr val="000000">
                      <a:alpha val="43137"/>
                    </a:srgbClr>
                  </a:outerShdw>
                </a:effectLst>
              </a:rPr>
              <a:t>«Я </a:t>
            </a:r>
            <a:r>
              <a:rPr lang="ru-RU" sz="2400" b="1" dirty="0" err="1" smtClean="0">
                <a:solidFill>
                  <a:schemeClr val="bg1"/>
                </a:solidFill>
                <a:effectLst>
                  <a:outerShdw blurRad="38100" dist="38100" dir="2700000" algn="tl">
                    <a:srgbClr val="000000">
                      <a:alpha val="43137"/>
                    </a:srgbClr>
                  </a:outerShdw>
                </a:effectLst>
              </a:rPr>
              <a:t>Есмь</a:t>
            </a:r>
            <a:r>
              <a:rPr lang="ru-RU" sz="2400" b="1" dirty="0" smtClean="0">
                <a:solidFill>
                  <a:schemeClr val="bg1"/>
                </a:solidFill>
                <a:effectLst>
                  <a:outerShdw blurRad="38100" dist="38100" dir="2700000" algn="tl">
                    <a:srgbClr val="000000">
                      <a:alpha val="43137"/>
                    </a:srgbClr>
                  </a:outerShdw>
                </a:effectLst>
              </a:rPr>
              <a:t> присутствие» – это разум </a:t>
            </a:r>
            <a:r>
              <a:rPr lang="ru-RU" sz="2400" b="1" dirty="0" err="1" smtClean="0">
                <a:solidFill>
                  <a:schemeClr val="bg1"/>
                </a:solidFill>
                <a:effectLst>
                  <a:outerShdw blurRad="38100" dist="38100" dir="2700000" algn="tl">
                    <a:srgbClr val="000000">
                      <a:alpha val="43137"/>
                    </a:srgbClr>
                  </a:outerShdw>
                </a:effectLst>
              </a:rPr>
              <a:t>атмический</a:t>
            </a:r>
            <a:r>
              <a:rPr lang="ru-RU" sz="2400" b="1" dirty="0" smtClean="0">
                <a:solidFill>
                  <a:schemeClr val="bg1"/>
                </a:solidFill>
                <a:effectLst>
                  <a:outerShdw blurRad="38100" dist="38100" dir="2700000" algn="tl">
                    <a:srgbClr val="000000">
                      <a:alpha val="43137"/>
                    </a:srgbClr>
                  </a:outerShdw>
                </a:effectLst>
              </a:rPr>
              <a:t>, и только </a:t>
            </a:r>
            <a:r>
              <a:rPr lang="ru-RU" sz="2400" b="1" dirty="0" err="1" smtClean="0">
                <a:solidFill>
                  <a:schemeClr val="bg1"/>
                </a:solidFill>
                <a:effectLst>
                  <a:outerShdw blurRad="38100" dist="38100" dir="2700000" algn="tl">
                    <a:srgbClr val="000000">
                      <a:alpha val="43137"/>
                    </a:srgbClr>
                  </a:outerShdw>
                </a:effectLst>
              </a:rPr>
              <a:t>семь-я</a:t>
            </a:r>
            <a:r>
              <a:rPr lang="ru-RU" sz="2400" b="1" dirty="0" smtClean="0">
                <a:solidFill>
                  <a:schemeClr val="bg1"/>
                </a:solidFill>
                <a:effectLst>
                  <a:outerShdw blurRad="38100" dist="38100" dir="2700000" algn="tl">
                    <a:srgbClr val="000000">
                      <a:alpha val="43137"/>
                    </a:srgbClr>
                  </a:outerShdw>
                </a:effectLst>
              </a:rPr>
              <a:t>, </a:t>
            </a:r>
            <a:r>
              <a:rPr lang="ru-RU" sz="2400" b="1" dirty="0" smtClean="0">
                <a:solidFill>
                  <a:schemeClr val="bg1"/>
                </a:solidFill>
                <a:effectLst>
                  <a:outerShdw blurRad="38100" dist="38100" dir="2700000" algn="tl">
                    <a:srgbClr val="000000">
                      <a:alpha val="43137"/>
                    </a:srgbClr>
                  </a:outerShdw>
                </a:effectLst>
              </a:rPr>
              <a:t>то есть, </a:t>
            </a:r>
            <a:r>
              <a:rPr lang="ru-RU" sz="2400" b="1" dirty="0" smtClean="0">
                <a:solidFill>
                  <a:schemeClr val="bg1"/>
                </a:solidFill>
                <a:effectLst>
                  <a:outerShdw blurRad="38100" dist="38100" dir="2700000" algn="tl">
                    <a:srgbClr val="000000">
                      <a:alpha val="43137"/>
                    </a:srgbClr>
                  </a:outerShdw>
                </a:effectLst>
              </a:rPr>
              <a:t>когда у вас  «Я </a:t>
            </a:r>
            <a:r>
              <a:rPr lang="ru-RU" sz="2400" b="1" dirty="0" err="1" smtClean="0">
                <a:solidFill>
                  <a:schemeClr val="bg1"/>
                </a:solidFill>
                <a:effectLst>
                  <a:outerShdw blurRad="38100" dist="38100" dir="2700000" algn="tl">
                    <a:srgbClr val="000000">
                      <a:alpha val="43137"/>
                    </a:srgbClr>
                  </a:outerShdw>
                </a:effectLst>
              </a:rPr>
              <a:t>Есмь</a:t>
            </a:r>
            <a:r>
              <a:rPr lang="ru-RU" sz="2400" b="1" dirty="0" smtClean="0">
                <a:solidFill>
                  <a:schemeClr val="bg1"/>
                </a:solidFill>
                <a:effectLst>
                  <a:outerShdw blurRad="38100" dist="38100" dir="2700000" algn="tl">
                    <a:srgbClr val="000000">
                      <a:alpha val="43137"/>
                    </a:srgbClr>
                  </a:outerShdw>
                </a:effectLst>
              </a:rPr>
              <a:t> присутствие» в семи телах есть,  вы образуете ту семью или то единство семи тел, которые и могут выражать Отца. </a:t>
            </a:r>
            <a:endParaRPr lang="ru-RU" sz="2400" b="1" dirty="0" smtClean="0">
              <a:solidFill>
                <a:schemeClr val="bg1"/>
              </a:solidFill>
              <a:effectLst>
                <a:outerShdw blurRad="38100" dist="38100" dir="2700000" algn="tl">
                  <a:srgbClr val="000000">
                    <a:alpha val="43137"/>
                  </a:srgbClr>
                </a:outerShdw>
              </a:effectLst>
            </a:endParaRPr>
          </a:p>
          <a:p>
            <a:pPr lvl="0" algn="just"/>
            <a:r>
              <a:rPr lang="ru-RU" sz="2400" b="1" dirty="0" smtClean="0">
                <a:solidFill>
                  <a:schemeClr val="bg1"/>
                </a:solidFill>
                <a:effectLst>
                  <a:outerShdw blurRad="38100" dist="38100" dir="2700000" algn="tl">
                    <a:srgbClr val="000000">
                      <a:alpha val="43137"/>
                    </a:srgbClr>
                  </a:outerShdw>
                </a:effectLst>
              </a:rPr>
              <a:t> </a:t>
            </a:r>
          </a:p>
          <a:p>
            <a:pPr lvl="0" algn="just"/>
            <a:r>
              <a:rPr lang="ru-RU" b="1" i="1" dirty="0" smtClean="0">
                <a:solidFill>
                  <a:schemeClr val="bg1"/>
                </a:solidFill>
              </a:rPr>
              <a:t>7 </a:t>
            </a:r>
            <a:r>
              <a:rPr lang="ru-RU" b="1" i="1" dirty="0" smtClean="0">
                <a:solidFill>
                  <a:schemeClr val="bg1"/>
                </a:solidFill>
              </a:rPr>
              <a:t>Синтез ФА, Виталий Сердюк, июнь 2005г, Киев</a:t>
            </a:r>
            <a:endParaRPr lang="ru-RU" b="1" dirty="0" smtClean="0">
              <a:solidFill>
                <a:schemeClr val="bg1"/>
              </a:solidFill>
              <a:effectLst>
                <a:outerShdw blurRad="38100" dist="38100" dir="2700000" algn="tl">
                  <a:srgbClr val="000000">
                    <a:alpha val="43137"/>
                  </a:srgbClr>
                </a:outerShdw>
              </a:effectLst>
              <a:latin typeface="Arial" pitchFamily="34" charset="0"/>
              <a:cs typeface="Arial" pitchFamily="34" charset="0"/>
            </a:endParaRPr>
          </a:p>
          <a:p>
            <a:pPr algn="just">
              <a:buFont typeface="Arial" pitchFamily="34" charset="0"/>
              <a:buChar char="•"/>
            </a:pPr>
            <a:endParaRPr lang="ru-RU" sz="2400" b="1"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Марина\Desktop\planet-earth-in-space.jpg"/>
          <p:cNvPicPr>
            <a:picLocks noChangeAspect="1" noChangeArrowheads="1"/>
          </p:cNvPicPr>
          <p:nvPr/>
        </p:nvPicPr>
        <p:blipFill>
          <a:blip r:embed="rId2" cstate="print"/>
          <a:srcRect/>
          <a:stretch>
            <a:fillRect/>
          </a:stretch>
        </p:blipFill>
        <p:spPr bwMode="auto">
          <a:xfrm>
            <a:off x="0" y="0"/>
            <a:ext cx="9144001" cy="6858000"/>
          </a:xfrm>
          <a:prstGeom prst="rect">
            <a:avLst/>
          </a:prstGeom>
          <a:noFill/>
        </p:spPr>
      </p:pic>
      <p:sp>
        <p:nvSpPr>
          <p:cNvPr id="3" name="Прямоугольник 2"/>
          <p:cNvSpPr/>
          <p:nvPr/>
        </p:nvSpPr>
        <p:spPr>
          <a:xfrm>
            <a:off x="395536" y="260648"/>
            <a:ext cx="8280920" cy="5262979"/>
          </a:xfrm>
          <a:prstGeom prst="rect">
            <a:avLst/>
          </a:prstGeom>
        </p:spPr>
        <p:txBody>
          <a:bodyPr wrap="square">
            <a:spAutoFit/>
          </a:bodyPr>
          <a:lstStyle/>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 Итак</a:t>
            </a:r>
            <a:r>
              <a:rPr lang="ru-RU" sz="2400" b="1" dirty="0" smtClean="0">
                <a:solidFill>
                  <a:schemeClr val="bg1"/>
                </a:solidFill>
                <a:effectLst>
                  <a:outerShdw blurRad="38100" dist="38100" dir="2700000" algn="tl">
                    <a:srgbClr val="000000">
                      <a:alpha val="43137"/>
                    </a:srgbClr>
                  </a:outerShdw>
                </a:effectLst>
              </a:rPr>
              <a:t>, тело, освоив огонь, входит в новое проявление планеты, выдерживая огонь Отца.</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 Как </a:t>
            </a:r>
            <a:r>
              <a:rPr lang="ru-RU" sz="2400" b="1" dirty="0" smtClean="0">
                <a:solidFill>
                  <a:schemeClr val="bg1"/>
                </a:solidFill>
                <a:effectLst>
                  <a:outerShdw blurRad="38100" dist="38100" dir="2700000" algn="tl">
                    <a:srgbClr val="000000">
                      <a:alpha val="43137"/>
                    </a:srgbClr>
                  </a:outerShdw>
                </a:effectLst>
              </a:rPr>
              <a:t>только ваше тело планетарное получает 48 огней, насыщается ими, оно оживает и начинает действовать. Нет 48-ми огней – телесное бревно, мертвяк, есть 48 огней – живёт и действует. Это стандарт Нового Рождения, обязательная  практика Синтезов ФА. </a:t>
            </a:r>
            <a:endParaRPr lang="ru-RU" sz="2400" b="1" dirty="0" smtClean="0">
              <a:solidFill>
                <a:schemeClr val="bg1"/>
              </a:solidFill>
              <a:effectLst>
                <a:outerShdw blurRad="38100" dist="38100" dir="2700000" algn="tl">
                  <a:srgbClr val="000000">
                    <a:alpha val="43137"/>
                  </a:srgbClr>
                </a:outerShdw>
              </a:effectLst>
            </a:endParaRP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 </a:t>
            </a:r>
            <a:r>
              <a:rPr lang="ru-RU" sz="2400" b="1" dirty="0" smtClean="0">
                <a:solidFill>
                  <a:schemeClr val="bg1"/>
                </a:solidFill>
                <a:effectLst>
                  <a:outerShdw blurRad="38100" dist="38100" dir="2700000" algn="tl">
                    <a:srgbClr val="000000">
                      <a:alpha val="43137"/>
                    </a:srgbClr>
                  </a:outerShdw>
                </a:effectLst>
              </a:rPr>
              <a:t>Начиная </a:t>
            </a:r>
            <a:r>
              <a:rPr lang="ru-RU" sz="2400" b="1" dirty="0" smtClean="0">
                <a:solidFill>
                  <a:schemeClr val="bg1"/>
                </a:solidFill>
                <a:effectLst>
                  <a:outerShdw blurRad="38100" dist="38100" dir="2700000" algn="tl">
                    <a:srgbClr val="000000">
                      <a:alpha val="43137"/>
                    </a:srgbClr>
                  </a:outerShdw>
                </a:effectLst>
              </a:rPr>
              <a:t>с этой практики, мы окончательно уходим из предыдущей эпохи, полностью, и всё, что вы дальше будете изучать с седьмого по шестнадцатый Синтез, в предыдущей эпохе не просто не было, а даже не </a:t>
            </a:r>
            <a:r>
              <a:rPr lang="ru-RU" sz="2400" b="1" dirty="0" smtClean="0">
                <a:solidFill>
                  <a:schemeClr val="bg1"/>
                </a:solidFill>
                <a:effectLst>
                  <a:outerShdw blurRad="38100" dist="38100" dir="2700000" algn="tl">
                    <a:srgbClr val="000000">
                      <a:alpha val="43137"/>
                    </a:srgbClr>
                  </a:outerShdw>
                </a:effectLst>
              </a:rPr>
              <a:t>предполагалось.</a:t>
            </a:r>
          </a:p>
          <a:p>
            <a:pPr lvl="0" algn="just"/>
            <a:endParaRPr lang="ru-RU" sz="2400" b="1" i="1" dirty="0" smtClean="0">
              <a:solidFill>
                <a:schemeClr val="bg1"/>
              </a:solidFill>
            </a:endParaRPr>
          </a:p>
          <a:p>
            <a:pPr lvl="0" algn="just"/>
            <a:r>
              <a:rPr lang="ru-RU" b="1" i="1" dirty="0" smtClean="0">
                <a:solidFill>
                  <a:schemeClr val="bg1"/>
                </a:solidFill>
              </a:rPr>
              <a:t>7 </a:t>
            </a:r>
            <a:r>
              <a:rPr lang="ru-RU" b="1" i="1" dirty="0" smtClean="0">
                <a:solidFill>
                  <a:schemeClr val="bg1"/>
                </a:solidFill>
              </a:rPr>
              <a:t>Синтез ФА, Виталий Сердюк, июнь 2005г, Киев</a:t>
            </a:r>
            <a:endParaRPr lang="ru-RU" b="1" dirty="0" smtClean="0">
              <a:solidFill>
                <a:schemeClr val="bg1"/>
              </a:solidFill>
              <a:effectLst>
                <a:outerShdw blurRad="38100" dist="38100" dir="2700000" algn="tl">
                  <a:srgbClr val="000000">
                    <a:alpha val="43137"/>
                  </a:srgbClr>
                </a:outerShdw>
              </a:effectLst>
              <a:latin typeface="Arial" pitchFamily="34" charset="0"/>
              <a:cs typeface="Arial" pitchFamily="34" charset="0"/>
            </a:endParaRPr>
          </a:p>
          <a:p>
            <a:pPr algn="just">
              <a:buFont typeface="Arial" pitchFamily="34" charset="0"/>
              <a:buChar char="•"/>
            </a:pPr>
            <a:endParaRPr lang="ru-RU" sz="2400" b="1"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Марина\Desktop\planet-earth-in-space.jpg"/>
          <p:cNvPicPr>
            <a:picLocks noChangeAspect="1" noChangeArrowheads="1"/>
          </p:cNvPicPr>
          <p:nvPr/>
        </p:nvPicPr>
        <p:blipFill>
          <a:blip r:embed="rId2" cstate="print"/>
          <a:srcRect/>
          <a:stretch>
            <a:fillRect/>
          </a:stretch>
        </p:blipFill>
        <p:spPr bwMode="auto">
          <a:xfrm>
            <a:off x="27817" y="0"/>
            <a:ext cx="9116183" cy="6858000"/>
          </a:xfrm>
          <a:prstGeom prst="rect">
            <a:avLst/>
          </a:prstGeom>
          <a:noFill/>
        </p:spPr>
      </p:pic>
      <p:sp>
        <p:nvSpPr>
          <p:cNvPr id="3" name="Прямоугольник 2"/>
          <p:cNvSpPr/>
          <p:nvPr/>
        </p:nvSpPr>
        <p:spPr>
          <a:xfrm>
            <a:off x="395536" y="404664"/>
            <a:ext cx="8352928" cy="5878532"/>
          </a:xfrm>
          <a:prstGeom prst="rect">
            <a:avLst/>
          </a:prstGeom>
        </p:spPr>
        <p:txBody>
          <a:bodyPr wrap="square">
            <a:spAutoFit/>
          </a:bodyPr>
          <a:lstStyle/>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rPr>
              <a:t> С </a:t>
            </a:r>
            <a:r>
              <a:rPr lang="ru-RU" sz="2000" b="1" dirty="0" smtClean="0">
                <a:solidFill>
                  <a:schemeClr val="bg1"/>
                </a:solidFill>
                <a:effectLst>
                  <a:outerShdw blurRad="38100" dist="38100" dir="2700000" algn="tl">
                    <a:srgbClr val="000000">
                      <a:alpha val="43137"/>
                    </a:srgbClr>
                  </a:outerShdw>
                </a:effectLst>
              </a:rPr>
              <a:t>9-го апреля, конкретно в ночь, примерно часов в 10, 11 – 22, 23 часа, началась, ну может быть с 20 часов даже 9-го апреля, началось огненное воспламенение планеты, и проявление новых аспектов Отца на планете</a:t>
            </a:r>
            <a:r>
              <a:rPr lang="ru-RU" sz="2000" b="1" dirty="0" smtClean="0">
                <a:solidFill>
                  <a:schemeClr val="bg1"/>
                </a:solidFill>
                <a:effectLst>
                  <a:outerShdw blurRad="38100" dist="38100" dir="2700000" algn="tl">
                    <a:srgbClr val="000000">
                      <a:alpha val="43137"/>
                    </a:srgbClr>
                  </a:outerShdw>
                </a:effectLst>
              </a:rPr>
              <a:t>. </a:t>
            </a:r>
            <a:r>
              <a:rPr lang="ru-RU" sz="2000" b="1" dirty="0" smtClean="0">
                <a:solidFill>
                  <a:schemeClr val="bg1"/>
                </a:solidFill>
                <a:effectLst>
                  <a:outerShdw blurRad="38100" dist="38100" dir="2700000" algn="tl">
                    <a:srgbClr val="000000">
                      <a:alpha val="43137"/>
                    </a:srgbClr>
                  </a:outerShdw>
                </a:effectLst>
              </a:rPr>
              <a:t>Отец перестраивается с </a:t>
            </a:r>
            <a:r>
              <a:rPr lang="ru-RU" sz="2000" b="1" dirty="0" smtClean="0">
                <a:solidFill>
                  <a:schemeClr val="bg1"/>
                </a:solidFill>
                <a:effectLst>
                  <a:outerShdw blurRad="38100" dist="38100" dir="2700000" algn="tl">
                    <a:srgbClr val="000000">
                      <a:alpha val="43137"/>
                    </a:srgbClr>
                  </a:outerShdw>
                </a:effectLst>
              </a:rPr>
              <a:t>4-аспектности </a:t>
            </a:r>
            <a:r>
              <a:rPr lang="ru-RU" sz="2000" b="1" dirty="0" smtClean="0">
                <a:solidFill>
                  <a:schemeClr val="bg1"/>
                </a:solidFill>
                <a:effectLst>
                  <a:outerShdw blurRad="38100" dist="38100" dir="2700000" algn="tl">
                    <a:srgbClr val="000000">
                      <a:alpha val="43137"/>
                    </a:srgbClr>
                  </a:outerShdw>
                </a:effectLst>
              </a:rPr>
              <a:t>в </a:t>
            </a:r>
            <a:r>
              <a:rPr lang="ru-RU" sz="2000" b="1" dirty="0" smtClean="0">
                <a:solidFill>
                  <a:schemeClr val="bg1"/>
                </a:solidFill>
                <a:effectLst>
                  <a:outerShdw blurRad="38100" dist="38100" dir="2700000" algn="tl">
                    <a:srgbClr val="000000">
                      <a:alpha val="43137"/>
                    </a:srgbClr>
                  </a:outerShdw>
                </a:effectLst>
              </a:rPr>
              <a:t>6-аспектность</a:t>
            </a:r>
            <a:r>
              <a:rPr lang="ru-RU" sz="2000" b="1" dirty="0" smtClean="0">
                <a:solidFill>
                  <a:schemeClr val="bg1"/>
                </a:solidFill>
              </a:rPr>
              <a:t>. </a:t>
            </a:r>
            <a:r>
              <a:rPr lang="ru-RU" sz="2000" b="1" dirty="0" smtClean="0">
                <a:solidFill>
                  <a:schemeClr val="bg1"/>
                </a:solidFill>
              </a:rPr>
              <a:t>И это событие шло аж до 2-х часов ночи 22-го </a:t>
            </a:r>
            <a:r>
              <a:rPr lang="ru-RU" sz="2000" b="1" dirty="0" smtClean="0">
                <a:solidFill>
                  <a:schemeClr val="bg1"/>
                </a:solidFill>
              </a:rPr>
              <a:t>апреля. </a:t>
            </a:r>
            <a:r>
              <a:rPr lang="ru-RU" sz="2000" b="1" dirty="0" smtClean="0">
                <a:solidFill>
                  <a:schemeClr val="bg1"/>
                </a:solidFill>
                <a:effectLst>
                  <a:outerShdw blurRad="38100" dist="38100" dir="2700000" algn="tl">
                    <a:srgbClr val="000000">
                      <a:alpha val="43137"/>
                    </a:srgbClr>
                  </a:outerShdw>
                </a:effectLst>
              </a:rPr>
              <a:t>Аж двенадцать суток все это гуляло по планете воспламенялось и действовало</a:t>
            </a:r>
            <a:r>
              <a:rPr lang="ru-RU" sz="2000" b="1" dirty="0" smtClean="0">
                <a:solidFill>
                  <a:schemeClr val="bg1"/>
                </a:solidFill>
                <a:effectLst>
                  <a:outerShdw blurRad="38100" dist="38100" dir="2700000" algn="tl">
                    <a:srgbClr val="000000">
                      <a:alpha val="43137"/>
                    </a:srgbClr>
                  </a:outerShdw>
                </a:effectLst>
              </a:rPr>
              <a:t>.</a:t>
            </a: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rPr>
              <a:t> Тот </a:t>
            </a:r>
            <a:r>
              <a:rPr lang="ru-RU" sz="2000" b="1" dirty="0" smtClean="0">
                <a:solidFill>
                  <a:schemeClr val="bg1"/>
                </a:solidFill>
                <a:effectLst>
                  <a:outerShdw blurRad="38100" dist="38100" dir="2700000" algn="tl">
                    <a:srgbClr val="000000">
                      <a:alpha val="43137"/>
                    </a:srgbClr>
                  </a:outerShdw>
                </a:effectLst>
              </a:rPr>
              <a:t>праздник, который вы сделали 21 </a:t>
            </a:r>
            <a:r>
              <a:rPr lang="ru-RU" sz="2000" b="1" dirty="0" smtClean="0">
                <a:solidFill>
                  <a:schemeClr val="bg1"/>
                </a:solidFill>
                <a:effectLst>
                  <a:outerShdw blurRad="38100" dist="38100" dir="2700000" algn="tl">
                    <a:srgbClr val="000000">
                      <a:alpha val="43137"/>
                    </a:srgbClr>
                  </a:outerShdw>
                </a:effectLst>
              </a:rPr>
              <a:t>апреля… шел </a:t>
            </a:r>
            <a:r>
              <a:rPr lang="ru-RU" sz="2000" b="1" dirty="0" smtClean="0">
                <a:solidFill>
                  <a:schemeClr val="bg1"/>
                </a:solidFill>
                <a:effectLst>
                  <a:outerShdw blurRad="38100" dist="38100" dir="2700000" algn="tl">
                    <a:srgbClr val="000000">
                      <a:alpha val="43137"/>
                    </a:srgbClr>
                  </a:outerShdw>
                </a:effectLst>
              </a:rPr>
              <a:t>в русле этого огня, то, что вам координаторы </a:t>
            </a:r>
            <a:r>
              <a:rPr lang="ru-RU" sz="2000" b="1" dirty="0" smtClean="0">
                <a:solidFill>
                  <a:schemeClr val="bg1"/>
                </a:solidFill>
                <a:effectLst>
                  <a:outerShdw blurRad="38100" dist="38100" dir="2700000" algn="tl">
                    <a:srgbClr val="000000">
                      <a:alpha val="43137"/>
                    </a:srgbClr>
                  </a:outerShdw>
                </a:effectLst>
              </a:rPr>
              <a:t>сказали</a:t>
            </a:r>
            <a:r>
              <a:rPr lang="ru-RU" sz="2000" b="1" dirty="0" smtClean="0">
                <a:solidFill>
                  <a:schemeClr val="bg1"/>
                </a:solidFill>
                <a:effectLst>
                  <a:outerShdw blurRad="38100" dist="38100" dir="2700000" algn="tl">
                    <a:srgbClr val="000000">
                      <a:alpha val="43137"/>
                    </a:srgbClr>
                  </a:outerShdw>
                </a:effectLst>
              </a:rPr>
              <a:t>, что вы стяжали </a:t>
            </a:r>
            <a:r>
              <a:rPr lang="ru-RU" sz="2000" b="1" dirty="0" err="1" smtClean="0">
                <a:solidFill>
                  <a:schemeClr val="bg1"/>
                </a:solidFill>
                <a:effectLst>
                  <a:outerShdw blurRad="38100" dist="38100" dir="2700000" algn="tl">
                    <a:srgbClr val="000000">
                      <a:alpha val="43137"/>
                    </a:srgbClr>
                  </a:outerShdw>
                </a:effectLst>
              </a:rPr>
              <a:t>Файвом</a:t>
            </a:r>
            <a:r>
              <a:rPr lang="ru-RU" sz="2000" b="1" dirty="0" smtClean="0">
                <a:solidFill>
                  <a:schemeClr val="bg1"/>
                </a:solidFill>
                <a:effectLst>
                  <a:outerShdw blurRad="38100" dist="38100" dir="2700000" algn="tl">
                    <a:srgbClr val="000000">
                      <a:alpha val="43137"/>
                    </a:srgbClr>
                  </a:outerShdw>
                </a:effectLst>
              </a:rPr>
              <a:t> новый огонь – это совершенная правда, подтверждаю</a:t>
            </a:r>
            <a:r>
              <a:rPr lang="ru-RU" sz="2000" b="1" dirty="0" smtClean="0">
                <a:solidFill>
                  <a:schemeClr val="bg1"/>
                </a:solidFill>
                <a:effectLst>
                  <a:outerShdw blurRad="38100" dist="38100" dir="2700000" algn="tl">
                    <a:srgbClr val="000000">
                      <a:alpha val="43137"/>
                    </a:srgbClr>
                  </a:outerShdw>
                </a:effectLst>
              </a:rPr>
              <a:t>.</a:t>
            </a: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rPr>
              <a:t> Ибо </a:t>
            </a:r>
            <a:r>
              <a:rPr lang="ru-RU" sz="2000" b="1" dirty="0" smtClean="0">
                <a:solidFill>
                  <a:schemeClr val="bg1"/>
                </a:solidFill>
                <a:effectLst>
                  <a:outerShdw blurRad="38100" dist="38100" dir="2700000" algn="tl">
                    <a:srgbClr val="000000">
                      <a:alpha val="43137"/>
                    </a:srgbClr>
                  </a:outerShdw>
                </a:effectLst>
              </a:rPr>
              <a:t>новый огонь планеты – это в том числе новый аспект Отца. </a:t>
            </a:r>
            <a:endParaRPr lang="ru-RU" sz="2000" b="1" dirty="0" smtClean="0">
              <a:solidFill>
                <a:schemeClr val="bg1"/>
              </a:solidFill>
              <a:effectLst>
                <a:outerShdw blurRad="38100" dist="38100" dir="2700000" algn="tl">
                  <a:srgbClr val="000000">
                    <a:alpha val="43137"/>
                  </a:srgbClr>
                </a:outerShdw>
              </a:effectLst>
            </a:endParaRP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rPr>
              <a:t> Поэтому </a:t>
            </a:r>
            <a:r>
              <a:rPr lang="ru-RU" sz="2000" b="1" dirty="0" smtClean="0">
                <a:solidFill>
                  <a:schemeClr val="bg1"/>
                </a:solidFill>
                <a:effectLst>
                  <a:outerShdw blurRad="38100" dist="38100" dir="2700000" algn="tl">
                    <a:srgbClr val="000000">
                      <a:alpha val="43137"/>
                    </a:srgbClr>
                  </a:outerShdw>
                </a:effectLst>
              </a:rPr>
              <a:t>я хотел бы подтвердить, что новый огонь действительно есть, новые виды проявления Отца на планете есть, новая деятельность Дома Отца планетарного есть, а вообще я могу сказать такую фразу, которую никогда в жизни не слышал от Учителя. Он с улыбкой </a:t>
            </a:r>
            <a:r>
              <a:rPr lang="ru-RU" sz="2000" b="1" dirty="0" smtClean="0">
                <a:solidFill>
                  <a:schemeClr val="bg1"/>
                </a:solidFill>
                <a:effectLst>
                  <a:outerShdw blurRad="38100" dist="38100" dir="2700000" algn="tl">
                    <a:srgbClr val="000000">
                      <a:alpha val="43137"/>
                    </a:srgbClr>
                  </a:outerShdw>
                </a:effectLst>
              </a:rPr>
              <a:t>тихо-тихо </a:t>
            </a:r>
            <a:r>
              <a:rPr lang="ru-RU" sz="2000" b="1" dirty="0" smtClean="0">
                <a:solidFill>
                  <a:schemeClr val="bg1"/>
                </a:solidFill>
                <a:effectLst>
                  <a:outerShdw blurRad="38100" dist="38100" dir="2700000" algn="tl">
                    <a:srgbClr val="000000">
                      <a:alpha val="43137"/>
                    </a:srgbClr>
                  </a:outerShdw>
                </a:effectLst>
              </a:rPr>
              <a:t>сказал: «Вы еще посмотрите, что будет на планете». </a:t>
            </a:r>
            <a:endParaRPr lang="ru-RU" sz="2000" b="1" dirty="0" smtClean="0">
              <a:solidFill>
                <a:schemeClr val="bg1"/>
              </a:solidFill>
              <a:effectLst>
                <a:outerShdw blurRad="38100" dist="38100" dir="2700000" algn="tl">
                  <a:srgbClr val="000000">
                    <a:alpha val="43137"/>
                  </a:srgbClr>
                </a:outerShdw>
              </a:effectLst>
            </a:endParaRPr>
          </a:p>
          <a:p>
            <a:pPr algn="just">
              <a:buFont typeface="Arial" pitchFamily="34" charset="0"/>
              <a:buChar char="•"/>
            </a:pPr>
            <a:endParaRPr lang="ru-RU" sz="2000" b="1" dirty="0" smtClean="0">
              <a:solidFill>
                <a:schemeClr val="bg1"/>
              </a:solidFill>
              <a:effectLst>
                <a:outerShdw blurRad="38100" dist="38100" dir="2700000" algn="tl">
                  <a:srgbClr val="000000">
                    <a:alpha val="43137"/>
                  </a:srgbClr>
                </a:outerShdw>
              </a:effectLst>
            </a:endParaRPr>
          </a:p>
          <a:p>
            <a:pPr algn="just"/>
            <a:r>
              <a:rPr lang="ru-RU" sz="2000" b="1" i="1" dirty="0" smtClean="0">
                <a:solidFill>
                  <a:schemeClr val="bg1"/>
                </a:solidFill>
              </a:rPr>
              <a:t>8-я </a:t>
            </a:r>
            <a:r>
              <a:rPr lang="ru-RU" sz="2000" b="1" i="1" dirty="0" smtClean="0">
                <a:solidFill>
                  <a:schemeClr val="bg1"/>
                </a:solidFill>
              </a:rPr>
              <a:t>Ступень, Виталий Сердюк, 2004 г, Санкт-Петербург</a:t>
            </a:r>
            <a:endParaRPr lang="ru-RU" sz="2800" b="1" dirty="0" smtClean="0">
              <a:solidFill>
                <a:schemeClr val="bg1"/>
              </a:solidFill>
              <a:effectLst>
                <a:outerShdw blurRad="38100" dist="38100" dir="2700000" algn="tl">
                  <a:srgbClr val="000000">
                    <a:alpha val="43137"/>
                  </a:srgbClr>
                </a:outerShdw>
              </a:effectLst>
            </a:endParaRPr>
          </a:p>
          <a:p>
            <a:pPr algn="just">
              <a:buFont typeface="Arial" pitchFamily="34" charset="0"/>
              <a:buChar char="•"/>
            </a:pPr>
            <a:endParaRPr lang="ru-RU" sz="2000" b="1" dirty="0" smtClean="0">
              <a:solidFill>
                <a:schemeClr val="bg1"/>
              </a:solidFill>
              <a:effectLst>
                <a:outerShdw blurRad="38100" dist="38100" dir="2700000" algn="tl">
                  <a:srgbClr val="000000">
                    <a:alpha val="43137"/>
                  </a:srgbClr>
                </a:outerShdw>
              </a:effectLst>
            </a:endParaRPr>
          </a:p>
          <a:p>
            <a:pPr algn="just"/>
            <a:endParaRPr lang="ru-RU" b="1"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Марина\Desktop\planet-earth-in-space.jpg"/>
          <p:cNvPicPr>
            <a:picLocks noChangeAspect="1" noChangeArrowheads="1"/>
          </p:cNvPicPr>
          <p:nvPr/>
        </p:nvPicPr>
        <p:blipFill>
          <a:blip r:embed="rId2" cstate="print"/>
          <a:srcRect/>
          <a:stretch>
            <a:fillRect/>
          </a:stretch>
        </p:blipFill>
        <p:spPr bwMode="auto">
          <a:xfrm>
            <a:off x="1" y="0"/>
            <a:ext cx="9144000" cy="6858000"/>
          </a:xfrm>
          <a:prstGeom prst="rect">
            <a:avLst/>
          </a:prstGeom>
          <a:noFill/>
        </p:spPr>
      </p:pic>
      <p:sp>
        <p:nvSpPr>
          <p:cNvPr id="3" name="Прямоугольник 2"/>
          <p:cNvSpPr/>
          <p:nvPr/>
        </p:nvSpPr>
        <p:spPr>
          <a:xfrm>
            <a:off x="395536" y="332656"/>
            <a:ext cx="8424936" cy="6001643"/>
          </a:xfrm>
          <a:prstGeom prst="rect">
            <a:avLst/>
          </a:prstGeom>
        </p:spPr>
        <p:txBody>
          <a:bodyPr wrap="square">
            <a:spAutoFit/>
          </a:bodyPr>
          <a:lstStyle/>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 </a:t>
            </a:r>
            <a:r>
              <a:rPr lang="ru-RU" sz="2400" b="1" dirty="0" smtClean="0">
                <a:solidFill>
                  <a:schemeClr val="bg1"/>
                </a:solidFill>
                <a:effectLst>
                  <a:outerShdw blurRad="38100" dist="38100" dir="2700000" algn="tl">
                    <a:srgbClr val="000000">
                      <a:alpha val="43137"/>
                    </a:srgbClr>
                  </a:outerShdw>
                </a:effectLst>
              </a:rPr>
              <a:t>Раньше </a:t>
            </a:r>
            <a:r>
              <a:rPr lang="ru-RU" sz="2400" b="1" dirty="0" smtClean="0">
                <a:solidFill>
                  <a:schemeClr val="bg1"/>
                </a:solidFill>
                <a:effectLst>
                  <a:outerShdw blurRad="38100" dist="38100" dir="2700000" algn="tl">
                    <a:srgbClr val="000000">
                      <a:alpha val="43137"/>
                    </a:srgbClr>
                  </a:outerShdw>
                </a:effectLst>
              </a:rPr>
              <a:t>мы жили вот так - шар и здесь был один интегральный огонь, и интегральный огонь. И мы входили с вами в новый вид глобального огня, Новое Рождение, Звездное Рождение, Глобальное Рождение, </a:t>
            </a:r>
            <a:r>
              <a:rPr lang="ru-RU" sz="2400" b="1" dirty="0" smtClean="0">
                <a:solidFill>
                  <a:schemeClr val="bg1"/>
                </a:solidFill>
                <a:effectLst>
                  <a:outerShdw blurRad="38100" dist="38100" dir="2700000" algn="tl">
                    <a:srgbClr val="000000">
                      <a:alpha val="43137"/>
                    </a:srgbClr>
                  </a:outerShdw>
                </a:effectLst>
              </a:rPr>
              <a:t>Абсолютный </a:t>
            </a:r>
            <a:r>
              <a:rPr lang="ru-RU" sz="2400" b="1" dirty="0" smtClean="0">
                <a:solidFill>
                  <a:schemeClr val="bg1"/>
                </a:solidFill>
                <a:effectLst>
                  <a:outerShdw blurRad="38100" dist="38100" dir="2700000" algn="tl">
                    <a:srgbClr val="000000">
                      <a:alpha val="43137"/>
                    </a:srgbClr>
                  </a:outerShdw>
                </a:effectLst>
              </a:rPr>
              <a:t>огонь. И вот как-то этот огонь здесь проникал. Тем, что мы сложили в целом глобальную </a:t>
            </a:r>
            <a:r>
              <a:rPr lang="ru-RU" sz="2400" b="1" dirty="0" err="1" smtClean="0">
                <a:solidFill>
                  <a:schemeClr val="bg1"/>
                </a:solidFill>
                <a:effectLst>
                  <a:outerShdw blurRad="38100" dist="38100" dir="2700000" algn="tl">
                    <a:srgbClr val="000000">
                      <a:alpha val="43137"/>
                    </a:srgbClr>
                  </a:outerShdw>
                </a:effectLst>
              </a:rPr>
              <a:t>Теофу</a:t>
            </a:r>
            <a:r>
              <a:rPr lang="ru-RU" sz="2400" b="1" dirty="0" smtClean="0">
                <a:solidFill>
                  <a:schemeClr val="bg1"/>
                </a:solidFill>
                <a:effectLst>
                  <a:outerShdw blurRad="38100" dist="38100" dir="2700000" algn="tl">
                    <a:srgbClr val="000000">
                      <a:alpha val="43137"/>
                    </a:srgbClr>
                  </a:outerShdw>
                </a:effectLst>
              </a:rPr>
              <a:t> </a:t>
            </a:r>
            <a:r>
              <a:rPr lang="ru-RU" sz="2400" b="1" dirty="0" smtClean="0">
                <a:solidFill>
                  <a:schemeClr val="bg1"/>
                </a:solidFill>
                <a:effectLst>
                  <a:outerShdw blurRad="38100" dist="38100" dir="2700000" algn="tl">
                    <a:srgbClr val="000000">
                      <a:alpha val="43137"/>
                    </a:srgbClr>
                  </a:outerShdw>
                </a:effectLst>
              </a:rPr>
              <a:t>в глобальных </a:t>
            </a:r>
            <a:r>
              <a:rPr lang="ru-RU" sz="2400" b="1" dirty="0" smtClean="0">
                <a:solidFill>
                  <a:schemeClr val="bg1"/>
                </a:solidFill>
                <a:effectLst>
                  <a:outerShdw blurRad="38100" dist="38100" dir="2700000" algn="tl">
                    <a:srgbClr val="000000">
                      <a:alpha val="43137"/>
                    </a:srgbClr>
                  </a:outerShdw>
                </a:effectLst>
              </a:rPr>
              <a:t>ступенях, у нас </a:t>
            </a:r>
            <a:r>
              <a:rPr lang="ru-RU" sz="2400" b="1" dirty="0" smtClean="0">
                <a:solidFill>
                  <a:schemeClr val="bg1"/>
                </a:solidFill>
                <a:effectLst>
                  <a:outerShdw blurRad="38100" dist="38100" dir="2700000" algn="tl">
                    <a:srgbClr val="000000">
                      <a:alpha val="43137"/>
                    </a:srgbClr>
                  </a:outerShdw>
                </a:effectLst>
              </a:rPr>
              <a:t>появилась </a:t>
            </a:r>
            <a:r>
              <a:rPr lang="ru-RU" sz="2400" b="1" dirty="0" smtClean="0">
                <a:solidFill>
                  <a:schemeClr val="bg1"/>
                </a:solidFill>
                <a:effectLst>
                  <a:outerShdw blurRad="38100" dist="38100" dir="2700000" algn="tl">
                    <a:srgbClr val="000000">
                      <a:alpha val="43137"/>
                    </a:srgbClr>
                  </a:outerShdw>
                </a:effectLst>
              </a:rPr>
              <a:t>вот такая система. И весь интегральный огонь, даже в огне, </a:t>
            </a:r>
            <a:r>
              <a:rPr lang="ru-RU" sz="2400" b="1" dirty="0" err="1" smtClean="0">
                <a:solidFill>
                  <a:schemeClr val="bg1"/>
                </a:solidFill>
                <a:effectLst>
                  <a:outerShdw blurRad="38100" dist="38100" dir="2700000" algn="tl">
                    <a:srgbClr val="000000">
                      <a:alpha val="43137"/>
                    </a:srgbClr>
                  </a:outerShdw>
                </a:effectLst>
              </a:rPr>
              <a:t>компактифицировался</a:t>
            </a:r>
            <a:r>
              <a:rPr lang="ru-RU" sz="2400" b="1" dirty="0" smtClean="0">
                <a:solidFill>
                  <a:schemeClr val="bg1"/>
                </a:solidFill>
                <a:effectLst>
                  <a:outerShdw blurRad="38100" dist="38100" dir="2700000" algn="tl">
                    <a:srgbClr val="000000">
                      <a:alpha val="43137"/>
                    </a:srgbClr>
                  </a:outerShdw>
                </a:effectLst>
              </a:rPr>
              <a:t> до состояния </a:t>
            </a:r>
            <a:r>
              <a:rPr lang="ru-RU" sz="2400" b="1" dirty="0" err="1" smtClean="0">
                <a:solidFill>
                  <a:schemeClr val="bg1"/>
                </a:solidFill>
                <a:effectLst>
                  <a:outerShdw blurRad="38100" dist="38100" dir="2700000" algn="tl">
                    <a:srgbClr val="000000">
                      <a:alpha val="43137"/>
                    </a:srgbClr>
                  </a:outerShdw>
                </a:effectLst>
              </a:rPr>
              <a:t>инь</a:t>
            </a:r>
            <a:r>
              <a:rPr lang="ru-RU" sz="2400" b="1" dirty="0" smtClean="0">
                <a:solidFill>
                  <a:schemeClr val="bg1"/>
                </a:solidFill>
                <a:effectLst>
                  <a:outerShdw blurRad="38100" dist="38100" dir="2700000" algn="tl">
                    <a:srgbClr val="000000">
                      <a:alpha val="43137"/>
                    </a:srgbClr>
                  </a:outerShdw>
                </a:effectLst>
              </a:rPr>
              <a:t> – в материи, а </a:t>
            </a:r>
            <a:r>
              <a:rPr lang="ru-RU" sz="2400" b="1" dirty="0" err="1" smtClean="0">
                <a:solidFill>
                  <a:schemeClr val="bg1"/>
                </a:solidFill>
                <a:effectLst>
                  <a:outerShdw blurRad="38100" dist="38100" dir="2700000" algn="tl">
                    <a:srgbClr val="000000">
                      <a:alpha val="43137"/>
                    </a:srgbClr>
                  </a:outerShdw>
                </a:effectLst>
              </a:rPr>
              <a:t>янем</a:t>
            </a:r>
            <a:r>
              <a:rPr lang="ru-RU" sz="2400" b="1" dirty="0" smtClean="0">
                <a:solidFill>
                  <a:schemeClr val="bg1"/>
                </a:solidFill>
                <a:effectLst>
                  <a:outerShdw blurRad="38100" dist="38100" dir="2700000" algn="tl">
                    <a:srgbClr val="000000">
                      <a:alpha val="43137"/>
                    </a:srgbClr>
                  </a:outerShdw>
                </a:effectLst>
              </a:rPr>
              <a:t> стал глобальный огонь</a:t>
            </a:r>
            <a:r>
              <a:rPr lang="ru-RU" sz="2400" b="1" dirty="0" smtClean="0">
                <a:solidFill>
                  <a:schemeClr val="bg1"/>
                </a:solidFill>
                <a:effectLst>
                  <a:outerShdw blurRad="38100" dist="38100" dir="2700000" algn="tl">
                    <a:srgbClr val="000000">
                      <a:alpha val="43137"/>
                    </a:srgbClr>
                  </a:outerShdw>
                </a:effectLst>
              </a:rPr>
              <a:t>.</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 Ваша задача, адаптироваться к новому виду огня – глобальному. </a:t>
            </a:r>
            <a:r>
              <a:rPr lang="ru-RU" sz="2400" b="1" dirty="0" smtClean="0">
                <a:solidFill>
                  <a:schemeClr val="bg1"/>
                </a:solidFill>
                <a:effectLst>
                  <a:outerShdw blurRad="38100" dist="38100" dir="2700000" algn="tl">
                    <a:srgbClr val="000000">
                      <a:alpha val="43137"/>
                    </a:srgbClr>
                  </a:outerShdw>
                </a:effectLst>
              </a:rPr>
              <a:t> </a:t>
            </a:r>
            <a:endParaRPr lang="ru-RU" sz="2400" b="1" dirty="0" smtClean="0">
              <a:solidFill>
                <a:schemeClr val="bg1"/>
              </a:solidFill>
              <a:effectLst>
                <a:outerShdw blurRad="38100" dist="38100" dir="2700000" algn="tl">
                  <a:srgbClr val="000000">
                    <a:alpha val="43137"/>
                  </a:srgbClr>
                </a:outerShdw>
              </a:effectLst>
            </a:endParaRP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 И вот у нас в апреле как раз такой переломный месяц, причем один из самых сильных за всю нашу эту </a:t>
            </a:r>
            <a:r>
              <a:rPr lang="ru-RU" sz="2400" b="1" dirty="0" err="1" smtClean="0">
                <a:solidFill>
                  <a:schemeClr val="bg1"/>
                </a:solidFill>
                <a:effectLst>
                  <a:outerShdw blurRad="38100" dist="38100" dir="2700000" algn="tl">
                    <a:srgbClr val="000000">
                      <a:alpha val="43137"/>
                    </a:srgbClr>
                  </a:outerShdw>
                </a:effectLst>
              </a:rPr>
              <a:t>воплощенческую</a:t>
            </a:r>
            <a:r>
              <a:rPr lang="ru-RU" sz="2400" b="1" dirty="0" smtClean="0">
                <a:solidFill>
                  <a:schemeClr val="bg1"/>
                </a:solidFill>
                <a:effectLst>
                  <a:outerShdw blurRad="38100" dist="38100" dir="2700000" algn="tl">
                    <a:srgbClr val="000000">
                      <a:alpha val="43137"/>
                    </a:srgbClr>
                  </a:outerShdw>
                </a:effectLst>
              </a:rPr>
              <a:t> деятельность.</a:t>
            </a:r>
          </a:p>
          <a:p>
            <a:pPr algn="just"/>
            <a:endParaRPr lang="ru-RU" sz="2400" b="1" i="1" dirty="0" smtClean="0">
              <a:solidFill>
                <a:schemeClr val="bg1"/>
              </a:solidFill>
            </a:endParaRPr>
          </a:p>
          <a:p>
            <a:pPr algn="just"/>
            <a:r>
              <a:rPr lang="ru-RU" b="1" i="1" dirty="0" smtClean="0">
                <a:solidFill>
                  <a:schemeClr val="bg1"/>
                </a:solidFill>
              </a:rPr>
              <a:t>8-я </a:t>
            </a:r>
            <a:r>
              <a:rPr lang="ru-RU" b="1" i="1" dirty="0" smtClean="0">
                <a:solidFill>
                  <a:schemeClr val="bg1"/>
                </a:solidFill>
              </a:rPr>
              <a:t>Ступень, Виталий Сердюк, 2004 г, </a:t>
            </a:r>
            <a:r>
              <a:rPr lang="ru-RU" b="1" i="1" dirty="0" smtClean="0">
                <a:solidFill>
                  <a:schemeClr val="bg1"/>
                </a:solidFill>
              </a:rPr>
              <a:t>Санкт-Петербург</a:t>
            </a:r>
            <a:endParaRPr lang="ru-RU" b="1"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Марина\Desktop\planet-earth-in-space.jpg"/>
          <p:cNvPicPr>
            <a:picLocks noChangeAspect="1" noChangeArrowheads="1"/>
          </p:cNvPicPr>
          <p:nvPr/>
        </p:nvPicPr>
        <p:blipFill>
          <a:blip r:embed="rId2" cstate="print"/>
          <a:srcRect/>
          <a:stretch>
            <a:fillRect/>
          </a:stretch>
        </p:blipFill>
        <p:spPr bwMode="auto">
          <a:xfrm>
            <a:off x="45783" y="0"/>
            <a:ext cx="9098217" cy="6858000"/>
          </a:xfrm>
          <a:prstGeom prst="rect">
            <a:avLst/>
          </a:prstGeom>
          <a:noFill/>
        </p:spPr>
      </p:pic>
      <p:sp>
        <p:nvSpPr>
          <p:cNvPr id="4" name="TextBox 3"/>
          <p:cNvSpPr txBox="1"/>
          <p:nvPr/>
        </p:nvSpPr>
        <p:spPr>
          <a:xfrm>
            <a:off x="539552" y="620688"/>
            <a:ext cx="8280920" cy="4893647"/>
          </a:xfrm>
          <a:prstGeom prst="rect">
            <a:avLst/>
          </a:prstGeom>
          <a:noFill/>
        </p:spPr>
        <p:txBody>
          <a:bodyPr wrap="square" rtlCol="0">
            <a:spAutoFit/>
          </a:bodyPr>
          <a:lstStyle/>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Новое Рождение – это специальный Огонь </a:t>
            </a:r>
            <a:r>
              <a:rPr lang="ru-RU" sz="2400" b="1" dirty="0" err="1" smtClean="0">
                <a:solidFill>
                  <a:schemeClr val="bg1"/>
                </a:solidFill>
                <a:effectLst>
                  <a:outerShdw blurRad="38100" dist="38100" dir="2700000" algn="tl">
                    <a:srgbClr val="000000">
                      <a:alpha val="43137"/>
                    </a:srgbClr>
                  </a:outerShdw>
                </a:effectLst>
              </a:rPr>
              <a:t>ФАОМг</a:t>
            </a:r>
            <a:r>
              <a:rPr lang="ru-RU" sz="2400" b="1" dirty="0" smtClean="0">
                <a:solidFill>
                  <a:schemeClr val="bg1"/>
                </a:solidFill>
                <a:effectLst>
                  <a:outerShdw blurRad="38100" dist="38100" dir="2700000" algn="tl">
                    <a:srgbClr val="000000">
                      <a:alpha val="43137"/>
                    </a:srgbClr>
                  </a:outerShdw>
                </a:effectLst>
              </a:rPr>
              <a:t>, который дается для преображения всех ваших тел, и самое главное, физического тела. В самом элементарном варианте, можно сказать, что таким образом ваше тело как бы взрастает и преображается, и рождается на вышестоящих присутствиях.</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Вообразите: в целом, во всей Метагалактике, во всем метагалактическом проявлении, вы жили Планетой. Планета раньше была – 7 присутствий. …И вот из этой Планеты, мы, проходя Новое Рождение, развертывали свои взаимодействия на всю Метагалактику.</a:t>
            </a:r>
          </a:p>
          <a:p>
            <a:pPr algn="just">
              <a:buFont typeface="Arial" pitchFamily="34" charset="0"/>
              <a:buChar char="•"/>
            </a:pPr>
            <a:endParaRPr lang="ru-RU" sz="2400" b="1" dirty="0" smtClean="0">
              <a:solidFill>
                <a:schemeClr val="bg1"/>
              </a:solidFill>
              <a:effectLst>
                <a:outerShdw blurRad="38100" dist="38100" dir="2700000" algn="tl">
                  <a:srgbClr val="000000">
                    <a:alpha val="43137"/>
                  </a:srgbClr>
                </a:outerShdw>
              </a:effectLst>
            </a:endParaRPr>
          </a:p>
          <a:p>
            <a:pPr algn="just"/>
            <a:r>
              <a:rPr lang="ru-RU" sz="2400" b="1" i="1" dirty="0" smtClean="0">
                <a:solidFill>
                  <a:schemeClr val="bg1"/>
                </a:solidFill>
                <a:effectLst>
                  <a:outerShdw blurRad="38100" dist="38100" dir="2700000" algn="tl">
                    <a:srgbClr val="000000">
                      <a:alpha val="43137"/>
                    </a:srgbClr>
                  </a:outerShdw>
                </a:effectLst>
              </a:rPr>
              <a:t>7 </a:t>
            </a:r>
            <a:r>
              <a:rPr lang="ru-RU" sz="2400" b="1" i="1" dirty="0" err="1" smtClean="0">
                <a:solidFill>
                  <a:schemeClr val="bg1"/>
                </a:solidFill>
                <a:effectLst>
                  <a:outerShdw blurRad="38100" dist="38100" dir="2700000" algn="tl">
                    <a:srgbClr val="000000">
                      <a:alpha val="43137"/>
                    </a:srgbClr>
                  </a:outerShdw>
                </a:effectLst>
              </a:rPr>
              <a:t>СиФа</a:t>
            </a:r>
            <a:r>
              <a:rPr lang="ru-RU" sz="2400" b="1" i="1" dirty="0" smtClean="0">
                <a:solidFill>
                  <a:schemeClr val="bg1"/>
                </a:solidFill>
                <a:effectLst>
                  <a:outerShdw blurRad="38100" dist="38100" dir="2700000" algn="tl">
                    <a:srgbClr val="000000">
                      <a:alpha val="43137"/>
                    </a:srgbClr>
                  </a:outerShdw>
                </a:effectLst>
              </a:rPr>
              <a:t> Астана, В.Сердюк </a:t>
            </a:r>
            <a:endParaRPr lang="ru-RU" sz="24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Марина\Desktop\planet-earth-in-space.jpg"/>
          <p:cNvPicPr>
            <a:picLocks noChangeAspect="1" noChangeArrowheads="1"/>
          </p:cNvPicPr>
          <p:nvPr/>
        </p:nvPicPr>
        <p:blipFill>
          <a:blip r:embed="rId2" cstate="print"/>
          <a:srcRect/>
          <a:stretch>
            <a:fillRect/>
          </a:stretch>
        </p:blipFill>
        <p:spPr bwMode="auto">
          <a:xfrm>
            <a:off x="1" y="0"/>
            <a:ext cx="9144000" cy="6858000"/>
          </a:xfrm>
          <a:prstGeom prst="rect">
            <a:avLst/>
          </a:prstGeom>
          <a:noFill/>
        </p:spPr>
      </p:pic>
      <p:sp>
        <p:nvSpPr>
          <p:cNvPr id="3" name="TextBox 2"/>
          <p:cNvSpPr txBox="1"/>
          <p:nvPr/>
        </p:nvSpPr>
        <p:spPr>
          <a:xfrm>
            <a:off x="395536" y="404664"/>
            <a:ext cx="8352928" cy="6370975"/>
          </a:xfrm>
          <a:prstGeom prst="rect">
            <a:avLst/>
          </a:prstGeom>
          <a:noFill/>
        </p:spPr>
        <p:txBody>
          <a:bodyPr wrap="square" rtlCol="0">
            <a:spAutoFit/>
          </a:bodyPr>
          <a:lstStyle/>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Есть такое </a:t>
            </a:r>
            <a:r>
              <a:rPr lang="ru-RU" sz="2400" b="1" dirty="0" err="1" smtClean="0">
                <a:solidFill>
                  <a:schemeClr val="bg1"/>
                </a:solidFill>
                <a:effectLst>
                  <a:outerShdw blurRad="38100" dist="38100" dir="2700000" algn="tl">
                    <a:srgbClr val="000000">
                      <a:alpha val="43137"/>
                    </a:srgbClr>
                  </a:outerShdw>
                </a:effectLst>
              </a:rPr>
              <a:t>взаимоотражение</a:t>
            </a:r>
            <a:r>
              <a:rPr lang="ru-RU" sz="2400" b="1" dirty="0">
                <a:solidFill>
                  <a:schemeClr val="bg1"/>
                </a:solidFill>
                <a:effectLst>
                  <a:outerShdw blurRad="38100" dist="38100" dir="2700000" algn="tl">
                    <a:srgbClr val="000000">
                      <a:alpha val="43137"/>
                    </a:srgbClr>
                  </a:outerShdw>
                </a:effectLst>
              </a:rPr>
              <a:t>:</a:t>
            </a:r>
            <a:r>
              <a:rPr lang="ru-RU" sz="2400" b="1" dirty="0" smtClean="0">
                <a:solidFill>
                  <a:schemeClr val="bg1"/>
                </a:solidFill>
                <a:effectLst>
                  <a:outerShdw blurRad="38100" dist="38100" dir="2700000" algn="tl">
                    <a:srgbClr val="000000">
                      <a:alpha val="43137"/>
                    </a:srgbClr>
                  </a:outerShdw>
                </a:effectLst>
              </a:rPr>
              <a:t> любое ваше действие Духа, которое </a:t>
            </a:r>
            <a:r>
              <a:rPr lang="ru-RU" sz="2400" b="1" dirty="0" err="1" smtClean="0">
                <a:solidFill>
                  <a:schemeClr val="bg1"/>
                </a:solidFill>
                <a:effectLst>
                  <a:outerShdw blurRad="38100" dist="38100" dir="2700000" algn="tl">
                    <a:srgbClr val="000000">
                      <a:alpha val="43137"/>
                    </a:srgbClr>
                  </a:outerShdw>
                </a:effectLst>
              </a:rPr>
              <a:t>эманирует</a:t>
            </a:r>
            <a:r>
              <a:rPr lang="ru-RU" sz="2400" b="1" dirty="0" smtClean="0">
                <a:solidFill>
                  <a:schemeClr val="bg1"/>
                </a:solidFill>
                <a:effectLst>
                  <a:outerShdw blurRad="38100" dist="38100" dir="2700000" algn="tl">
                    <a:srgbClr val="000000">
                      <a:alpha val="43137"/>
                    </a:srgbClr>
                  </a:outerShdw>
                </a:effectLst>
              </a:rPr>
              <a:t> из вас, влияет на всю Планету. И вы входите в общий коллективный Дух Планеты.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Социум: люди растут, </a:t>
            </a:r>
            <a:r>
              <a:rPr lang="ru-RU" sz="2400" b="1" dirty="0" err="1" smtClean="0">
                <a:solidFill>
                  <a:schemeClr val="bg1"/>
                </a:solidFill>
                <a:effectLst>
                  <a:outerShdw blurRad="38100" dist="38100" dir="2700000" algn="tl">
                    <a:srgbClr val="000000">
                      <a:alpha val="43137"/>
                    </a:srgbClr>
                  </a:outerShdw>
                </a:effectLst>
              </a:rPr>
              <a:t>информополе</a:t>
            </a:r>
            <a:r>
              <a:rPr lang="ru-RU" sz="2400" b="1" dirty="0" smtClean="0">
                <a:solidFill>
                  <a:schemeClr val="bg1"/>
                </a:solidFill>
                <a:effectLst>
                  <a:outerShdw blurRad="38100" dist="38100" dir="2700000" algn="tl">
                    <a:srgbClr val="000000">
                      <a:alpha val="43137"/>
                    </a:srgbClr>
                  </a:outerShdw>
                </a:effectLst>
              </a:rPr>
              <a:t> растет. В итоге, дети, которые рождаются у нас, уже впитывают более высокую информацию от окружающего человечества, более культурны, и мы им передаем опыт, и они быстрее вырастают. Называется социально-культурный рост.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В итоге, переходя в Метагалактику, точно также, наши накопления Духа должны влиять на Метагалактику. Соответственно, весь Дух Метагалактики должен влиять на нас. В этом смысл Нового Рождения.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Мы переключаемся из Планеты на всю Метагалактику. … После Нового Рождения, ваши телесные инструменты: клетки тела, весь аппарат, вплоть до генетики, переключается, перестраивается.</a:t>
            </a:r>
          </a:p>
          <a:p>
            <a:pPr algn="just"/>
            <a:r>
              <a:rPr lang="ru-RU" sz="2400" b="1" i="1" dirty="0" smtClean="0">
                <a:solidFill>
                  <a:schemeClr val="bg1"/>
                </a:solidFill>
                <a:effectLst>
                  <a:outerShdw blurRad="38100" dist="38100" dir="2700000" algn="tl">
                    <a:srgbClr val="000000">
                      <a:alpha val="43137"/>
                    </a:srgbClr>
                  </a:outerShdw>
                </a:effectLst>
              </a:rPr>
              <a:t>7 </a:t>
            </a:r>
            <a:r>
              <a:rPr lang="ru-RU" sz="2400" b="1" i="1" dirty="0" err="1" smtClean="0">
                <a:solidFill>
                  <a:schemeClr val="bg1"/>
                </a:solidFill>
                <a:effectLst>
                  <a:outerShdw blurRad="38100" dist="38100" dir="2700000" algn="tl">
                    <a:srgbClr val="000000">
                      <a:alpha val="43137"/>
                    </a:srgbClr>
                  </a:outerShdw>
                </a:effectLst>
              </a:rPr>
              <a:t>СиФа</a:t>
            </a:r>
            <a:r>
              <a:rPr lang="ru-RU" sz="2400" b="1" i="1" dirty="0" smtClean="0">
                <a:solidFill>
                  <a:schemeClr val="bg1"/>
                </a:solidFill>
                <a:effectLst>
                  <a:outerShdw blurRad="38100" dist="38100" dir="2700000" algn="tl">
                    <a:srgbClr val="000000">
                      <a:alpha val="43137"/>
                    </a:srgbClr>
                  </a:outerShdw>
                </a:effectLst>
              </a:rPr>
              <a:t> Астана, В.Сердюк </a:t>
            </a:r>
            <a:endParaRPr lang="ru-RU" sz="24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Марина\Desktop\planet-earth-in-spac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611560" y="692696"/>
            <a:ext cx="7992888" cy="6001643"/>
          </a:xfrm>
          <a:prstGeom prst="rect">
            <a:avLst/>
          </a:prstGeom>
          <a:noFill/>
        </p:spPr>
        <p:txBody>
          <a:bodyPr wrap="square" rtlCol="0">
            <a:spAutoFit/>
          </a:bodyPr>
          <a:lstStyle/>
          <a:p>
            <a:pPr algn="just">
              <a:buFont typeface="Arial" pitchFamily="34" charset="0"/>
              <a:buChar char="•"/>
            </a:pPr>
            <a:r>
              <a:rPr lang="ru-RU" sz="2400" b="1" dirty="0" smtClean="0">
                <a:solidFill>
                  <a:schemeClr val="bg1"/>
                </a:solidFill>
              </a:rPr>
              <a:t>Поэтому, у вас сейчас и тело родится там, как </a:t>
            </a:r>
            <a:r>
              <a:rPr lang="ru-RU" sz="2400" b="1" dirty="0" err="1" smtClean="0">
                <a:solidFill>
                  <a:schemeClr val="bg1"/>
                </a:solidFill>
              </a:rPr>
              <a:t>синтезтело</a:t>
            </a:r>
            <a:r>
              <a:rPr lang="ru-RU" sz="2400" b="1" dirty="0" smtClean="0">
                <a:solidFill>
                  <a:schemeClr val="bg1"/>
                </a:solidFill>
              </a:rPr>
              <a:t>, от Матери, которая охватывает все эти проявления.</a:t>
            </a:r>
          </a:p>
          <a:p>
            <a:pPr algn="just">
              <a:buFont typeface="Arial" pitchFamily="34" charset="0"/>
              <a:buChar char="•"/>
            </a:pPr>
            <a:r>
              <a:rPr lang="ru-RU" sz="2400" b="1" dirty="0" smtClean="0">
                <a:solidFill>
                  <a:schemeClr val="bg1"/>
                </a:solidFill>
              </a:rPr>
              <a:t> А с другой стороны, от Отца, Дух включится… </a:t>
            </a:r>
          </a:p>
          <a:p>
            <a:pPr algn="just">
              <a:buFont typeface="Arial" pitchFamily="34" charset="0"/>
              <a:buChar char="•"/>
            </a:pPr>
            <a:r>
              <a:rPr lang="ru-RU" sz="2400" b="1" dirty="0" smtClean="0">
                <a:solidFill>
                  <a:schemeClr val="bg1"/>
                </a:solidFill>
              </a:rPr>
              <a:t>Как это происходит? Мы стяжаем Огонь у </a:t>
            </a:r>
            <a:r>
              <a:rPr lang="ru-RU" sz="2400" b="1" dirty="0" err="1" smtClean="0">
                <a:solidFill>
                  <a:schemeClr val="bg1"/>
                </a:solidFill>
              </a:rPr>
              <a:t>ФАОМг</a:t>
            </a:r>
            <a:r>
              <a:rPr lang="ru-RU" sz="2400" b="1" dirty="0" smtClean="0">
                <a:solidFill>
                  <a:schemeClr val="bg1"/>
                </a:solidFill>
              </a:rPr>
              <a:t>, который называется Огонь присутствий. </a:t>
            </a:r>
          </a:p>
          <a:p>
            <a:pPr algn="just">
              <a:buFont typeface="Arial" pitchFamily="34" charset="0"/>
              <a:buChar char="•"/>
            </a:pPr>
            <a:r>
              <a:rPr lang="ru-RU" sz="2400" b="1" dirty="0" smtClean="0">
                <a:solidFill>
                  <a:schemeClr val="bg1"/>
                </a:solidFill>
              </a:rPr>
              <a:t>Есть Огонь Нового Рождения, который перестраивает все и включает вашу связь Духа со всеми этими проявлениями. А есть Огонь присутственный. </a:t>
            </a:r>
          </a:p>
          <a:p>
            <a:pPr algn="just">
              <a:buFont typeface="Arial" pitchFamily="34" charset="0"/>
              <a:buChar char="•"/>
            </a:pPr>
            <a:r>
              <a:rPr lang="ru-RU" sz="2400" b="1" dirty="0" smtClean="0">
                <a:solidFill>
                  <a:schemeClr val="bg1"/>
                </a:solidFill>
              </a:rPr>
              <a:t>Когда мы входим в Новое Рождение, Отец направляет специальный присутственный Огонь внутрь нас (это внутренний Огонь), и расширяет наши возможности для охвата любого присутствия.</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Поэтому, мы стяжаем у Отца Огни. Эти Огни, входя в наше тело, преображают наше тело на уровне всех </a:t>
            </a:r>
            <a:r>
              <a:rPr lang="ru-RU" sz="2400" b="1" dirty="0" err="1" smtClean="0">
                <a:solidFill>
                  <a:schemeClr val="bg1"/>
                </a:solidFill>
                <a:effectLst>
                  <a:outerShdw blurRad="38100" dist="38100" dir="2700000" algn="tl">
                    <a:srgbClr val="000000">
                      <a:alpha val="43137"/>
                    </a:srgbClr>
                  </a:outerShdw>
                </a:effectLst>
              </a:rPr>
              <a:t>огнеобразов</a:t>
            </a:r>
            <a:r>
              <a:rPr lang="ru-RU" sz="2400" b="1" dirty="0" smtClean="0">
                <a:solidFill>
                  <a:schemeClr val="bg1"/>
                </a:solidFill>
                <a:effectLst>
                  <a:outerShdw blurRad="38100" dist="38100" dir="2700000" algn="tl">
                    <a:srgbClr val="000000">
                      <a:alpha val="43137"/>
                    </a:srgbClr>
                  </a:outerShdw>
                </a:effectLst>
              </a:rPr>
              <a:t>.</a:t>
            </a:r>
          </a:p>
          <a:p>
            <a:pPr algn="just"/>
            <a:r>
              <a:rPr lang="ru-RU" sz="2400" b="1" i="1" dirty="0" smtClean="0">
                <a:solidFill>
                  <a:schemeClr val="bg1"/>
                </a:solidFill>
                <a:effectLst>
                  <a:outerShdw blurRad="38100" dist="38100" dir="2700000" algn="tl">
                    <a:srgbClr val="000000">
                      <a:alpha val="43137"/>
                    </a:srgbClr>
                  </a:outerShdw>
                </a:effectLst>
              </a:rPr>
              <a:t>7 </a:t>
            </a:r>
            <a:r>
              <a:rPr lang="ru-RU" sz="2400" b="1" i="1" dirty="0" err="1" smtClean="0">
                <a:solidFill>
                  <a:schemeClr val="bg1"/>
                </a:solidFill>
                <a:effectLst>
                  <a:outerShdw blurRad="38100" dist="38100" dir="2700000" algn="tl">
                    <a:srgbClr val="000000">
                      <a:alpha val="43137"/>
                    </a:srgbClr>
                  </a:outerShdw>
                </a:effectLst>
              </a:rPr>
              <a:t>СиФа</a:t>
            </a:r>
            <a:r>
              <a:rPr lang="ru-RU" sz="2400" b="1" i="1" dirty="0" smtClean="0">
                <a:solidFill>
                  <a:schemeClr val="bg1"/>
                </a:solidFill>
                <a:effectLst>
                  <a:outerShdw blurRad="38100" dist="38100" dir="2700000" algn="tl">
                    <a:srgbClr val="000000">
                      <a:alpha val="43137"/>
                    </a:srgbClr>
                  </a:outerShdw>
                </a:effectLst>
              </a:rPr>
              <a:t> Астана, В.Сердюк </a:t>
            </a:r>
            <a:endParaRPr lang="ru-RU" sz="24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Марина\Desktop\planet-earth-in-spac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TextBox 3"/>
          <p:cNvSpPr txBox="1"/>
          <p:nvPr/>
        </p:nvSpPr>
        <p:spPr>
          <a:xfrm>
            <a:off x="539552" y="836712"/>
            <a:ext cx="8208912" cy="5632311"/>
          </a:xfrm>
          <a:prstGeom prst="rect">
            <a:avLst/>
          </a:prstGeom>
          <a:noFill/>
        </p:spPr>
        <p:txBody>
          <a:bodyPr wrap="square" rtlCol="0">
            <a:spAutoFit/>
          </a:bodyPr>
          <a:lstStyle/>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Вот весь этот процесс называется Новым Рождением. Почему? Тело остается старое, а Огонь приходит новый. В синтезе того тела, что вы имеете, и нового Огня, происходит Новое Рождение.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По-другому еще, наверху его называют – Рождение Отцом. Не Матерью, которая из утробы тело выводит, а Рождение Отцом. Когда Отец Огнем преображает все основы огня и структуры любых </a:t>
            </a:r>
            <a:r>
              <a:rPr lang="ru-RU" sz="2400" b="1" dirty="0" err="1" smtClean="0">
                <a:solidFill>
                  <a:schemeClr val="bg1"/>
                </a:solidFill>
                <a:effectLst>
                  <a:outerShdw blurRad="38100" dist="38100" dir="2700000" algn="tl">
                    <a:srgbClr val="000000">
                      <a:alpha val="43137"/>
                    </a:srgbClr>
                  </a:outerShdw>
                </a:effectLst>
              </a:rPr>
              <a:t>огнеобразов</a:t>
            </a:r>
            <a:r>
              <a:rPr lang="ru-RU" sz="2400" b="1" dirty="0" smtClean="0">
                <a:solidFill>
                  <a:schemeClr val="bg1"/>
                </a:solidFill>
                <a:effectLst>
                  <a:outerShdw blurRad="38100" dist="38100" dir="2700000" algn="tl">
                    <a:srgbClr val="000000">
                      <a:alpha val="43137"/>
                    </a:srgbClr>
                  </a:outerShdw>
                </a:effectLst>
              </a:rPr>
              <a:t>: атомов, молекул, элементов, клеточек, искр, капель, частиц, все что вы имеете, на иной огонь, который более развит, чем тот до которого вы раньше доросли.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Эти огни не уничтожатся, даже со смертью физического тела, а будут сохраняться с вами для следующих воплощений.</a:t>
            </a:r>
          </a:p>
          <a:p>
            <a:pPr algn="just"/>
            <a:r>
              <a:rPr lang="ru-RU" sz="2400" b="1" i="1" dirty="0" smtClean="0">
                <a:solidFill>
                  <a:schemeClr val="bg1"/>
                </a:solidFill>
                <a:effectLst>
                  <a:outerShdw blurRad="38100" dist="38100" dir="2700000" algn="tl">
                    <a:srgbClr val="000000">
                      <a:alpha val="43137"/>
                    </a:srgbClr>
                  </a:outerShdw>
                </a:effectLst>
              </a:rPr>
              <a:t>7 </a:t>
            </a:r>
            <a:r>
              <a:rPr lang="ru-RU" sz="2400" b="1" i="1" dirty="0" err="1" smtClean="0">
                <a:solidFill>
                  <a:schemeClr val="bg1"/>
                </a:solidFill>
                <a:effectLst>
                  <a:outerShdw blurRad="38100" dist="38100" dir="2700000" algn="tl">
                    <a:srgbClr val="000000">
                      <a:alpha val="43137"/>
                    </a:srgbClr>
                  </a:outerShdw>
                </a:effectLst>
              </a:rPr>
              <a:t>СиФа</a:t>
            </a:r>
            <a:r>
              <a:rPr lang="ru-RU" sz="2400" b="1" i="1" dirty="0" smtClean="0">
                <a:solidFill>
                  <a:schemeClr val="bg1"/>
                </a:solidFill>
                <a:effectLst>
                  <a:outerShdw blurRad="38100" dist="38100" dir="2700000" algn="tl">
                    <a:srgbClr val="000000">
                      <a:alpha val="43137"/>
                    </a:srgbClr>
                  </a:outerShdw>
                </a:effectLst>
              </a:rPr>
              <a:t> Астана, В.Сердюк </a:t>
            </a:r>
            <a:endParaRPr lang="ru-RU" sz="2400" b="1" i="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Марина\Desktop\planet-earth-in-space.jpg"/>
          <p:cNvPicPr>
            <a:picLocks noChangeAspect="1" noChangeArrowheads="1"/>
          </p:cNvPicPr>
          <p:nvPr/>
        </p:nvPicPr>
        <p:blipFill>
          <a:blip r:embed="rId2" cstate="print"/>
          <a:srcRect/>
          <a:stretch>
            <a:fillRect/>
          </a:stretch>
        </p:blipFill>
        <p:spPr bwMode="auto">
          <a:xfrm>
            <a:off x="1" y="0"/>
            <a:ext cx="9144000" cy="6858000"/>
          </a:xfrm>
          <a:prstGeom prst="rect">
            <a:avLst/>
          </a:prstGeom>
          <a:noFill/>
        </p:spPr>
      </p:pic>
      <p:sp>
        <p:nvSpPr>
          <p:cNvPr id="3" name="TextBox 2"/>
          <p:cNvSpPr txBox="1"/>
          <p:nvPr/>
        </p:nvSpPr>
        <p:spPr>
          <a:xfrm>
            <a:off x="395536" y="404664"/>
            <a:ext cx="8424936" cy="5262979"/>
          </a:xfrm>
          <a:prstGeom prst="rect">
            <a:avLst/>
          </a:prstGeom>
          <a:noFill/>
        </p:spPr>
        <p:txBody>
          <a:bodyPr wrap="square" rtlCol="0">
            <a:spAutoFit/>
          </a:bodyPr>
          <a:lstStyle/>
          <a:p>
            <a:pPr algn="ctr"/>
            <a:endParaRPr lang="ru-RU" sz="2400" b="1" dirty="0" smtClean="0">
              <a:solidFill>
                <a:schemeClr val="bg1"/>
              </a:solidFill>
              <a:effectLst>
                <a:outerShdw blurRad="38100" dist="38100" dir="2700000" algn="tl">
                  <a:srgbClr val="000000">
                    <a:alpha val="43137"/>
                  </a:srgbClr>
                </a:outerShdw>
              </a:effectLst>
            </a:endParaRP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 7-я </a:t>
            </a:r>
            <a:r>
              <a:rPr lang="ru-RU" sz="2400" b="1" dirty="0" smtClean="0">
                <a:solidFill>
                  <a:schemeClr val="bg1"/>
                </a:solidFill>
                <a:effectLst>
                  <a:outerShdw blurRad="38100" dist="38100" dir="2700000" algn="tl">
                    <a:srgbClr val="000000">
                      <a:alpha val="43137"/>
                    </a:srgbClr>
                  </a:outerShdw>
                </a:effectLst>
              </a:rPr>
              <a:t>ступень. Она переходная, она самая ответственная во всей Школе на данный момент, потому что в 7-й ступени заключена сердцевина усилий всей Школы. Сердцевина усилий, </a:t>
            </a:r>
            <a:r>
              <a:rPr lang="ru-RU" sz="2400" b="1" dirty="0" smtClean="0">
                <a:solidFill>
                  <a:schemeClr val="bg1"/>
                </a:solidFill>
                <a:effectLst>
                  <a:outerShdw blurRad="38100" dist="38100" dir="2700000" algn="tl">
                    <a:srgbClr val="000000">
                      <a:alpha val="43137"/>
                    </a:srgbClr>
                  </a:outerShdw>
                </a:effectLst>
              </a:rPr>
              <a:t>которые </a:t>
            </a:r>
            <a:r>
              <a:rPr lang="ru-RU" sz="2400" b="1" dirty="0" smtClean="0">
                <a:solidFill>
                  <a:schemeClr val="bg1"/>
                </a:solidFill>
                <a:effectLst>
                  <a:outerShdw blurRad="38100" dist="38100" dir="2700000" algn="tl">
                    <a:srgbClr val="000000">
                      <a:alpha val="43137"/>
                    </a:srgbClr>
                  </a:outerShdw>
                </a:effectLst>
              </a:rPr>
              <a:t>Школа прикладывала все 5 лет, аж с 1995 по 2000 год.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Где-то как раз по апрель 2000 года мы действовали и готовились в течение всех этих лет к 7-й ступени.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В принципе, 1-й план Иерархических усилий в Новую Эпоху был заключен в 7-й ступени,  как это уже потом назвали Учителя.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А до этого все эти усилия назывались Новым Рождением.</a:t>
            </a:r>
          </a:p>
          <a:p>
            <a:pPr algn="just"/>
            <a:endParaRPr lang="ru-RU" sz="2400" dirty="0" smtClean="0">
              <a:solidFill>
                <a:schemeClr val="bg1"/>
              </a:solidFill>
              <a:effectLst>
                <a:outerShdw blurRad="38100" dist="38100" dir="2700000" algn="tl">
                  <a:srgbClr val="000000">
                    <a:alpha val="43137"/>
                  </a:srgbClr>
                </a:outerShdw>
              </a:effectLst>
            </a:endParaRPr>
          </a:p>
          <a:p>
            <a:pPr algn="just"/>
            <a:r>
              <a:rPr lang="ru-RU" b="1" i="1" dirty="0" smtClean="0">
                <a:solidFill>
                  <a:schemeClr val="bg1"/>
                </a:solidFill>
                <a:effectLst>
                  <a:outerShdw blurRad="38100" dist="38100" dir="2700000" algn="tl">
                    <a:srgbClr val="000000">
                      <a:alpha val="43137"/>
                    </a:srgbClr>
                  </a:outerShdw>
                </a:effectLst>
              </a:rPr>
              <a:t>7-я ступень, Виталий Сердюк, март 2002 г, Москва</a:t>
            </a:r>
            <a:r>
              <a:rPr lang="ru-RU" b="1" dirty="0" smtClean="0">
                <a:solidFill>
                  <a:schemeClr val="bg1"/>
                </a:solidFill>
                <a:effectLst>
                  <a:outerShdw blurRad="38100" dist="38100" dir="2700000" algn="tl">
                    <a:srgbClr val="000000">
                      <a:alpha val="43137"/>
                    </a:srgbClr>
                  </a:outerShdw>
                </a:effectLst>
              </a:rPr>
              <a:t> </a:t>
            </a:r>
            <a:endParaRPr lang="ru-RU"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Марина\Desktop\planet-earth-in-spac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395537" y="692696"/>
            <a:ext cx="8424936" cy="5632311"/>
          </a:xfrm>
          <a:prstGeom prst="rect">
            <a:avLst/>
          </a:prstGeom>
          <a:noFill/>
        </p:spPr>
        <p:txBody>
          <a:bodyPr wrap="square" rtlCol="0">
            <a:spAutoFit/>
          </a:bodyPr>
          <a:lstStyle/>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…мы будем говорить о Новом Рождении человека, или </a:t>
            </a:r>
            <a:r>
              <a:rPr lang="ru-RU" sz="2400" b="1" i="1" dirty="0" smtClean="0">
                <a:solidFill>
                  <a:schemeClr val="bg1"/>
                </a:solidFill>
                <a:effectLst>
                  <a:outerShdw blurRad="38100" dist="38100" dir="2700000" algn="tl">
                    <a:srgbClr val="000000">
                      <a:alpha val="43137"/>
                    </a:srgbClr>
                  </a:outerShdw>
                </a:effectLst>
              </a:rPr>
              <a:t>Глобальном Рождении</a:t>
            </a:r>
            <a:r>
              <a:rPr lang="ru-RU" sz="2400" b="1" dirty="0" smtClean="0">
                <a:solidFill>
                  <a:schemeClr val="bg1"/>
                </a:solidFill>
                <a:effectLst>
                  <a:outerShdw blurRad="38100" dist="38100" dir="2700000" algn="tl">
                    <a:srgbClr val="000000">
                      <a:alpha val="43137"/>
                    </a:srgbClr>
                  </a:outerShdw>
                </a:effectLst>
              </a:rPr>
              <a:t>. </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Это примерно то, что говорил Иисус Христос </a:t>
            </a:r>
            <a:r>
              <a:rPr lang="ru-RU" sz="2400" b="1" dirty="0" err="1" smtClean="0">
                <a:solidFill>
                  <a:schemeClr val="bg1"/>
                </a:solidFill>
                <a:effectLst>
                  <a:outerShdw blurRad="38100" dist="38100" dir="2700000" algn="tl">
                    <a:srgbClr val="000000">
                      <a:alpha val="43137"/>
                    </a:srgbClr>
                  </a:outerShdw>
                </a:effectLst>
              </a:rPr>
              <a:t>Никодиму</a:t>
            </a:r>
            <a:r>
              <a:rPr lang="ru-RU" sz="2400" b="1" dirty="0" smtClean="0">
                <a:solidFill>
                  <a:schemeClr val="bg1"/>
                </a:solidFill>
                <a:effectLst>
                  <a:outerShdw blurRad="38100" dist="38100" dir="2700000" algn="tl">
                    <a:srgbClr val="000000">
                      <a:alpha val="43137"/>
                    </a:srgbClr>
                  </a:outerShdw>
                </a:effectLst>
              </a:rPr>
              <a:t>: «Истинно говорю тебе, </a:t>
            </a:r>
            <a:r>
              <a:rPr lang="ru-RU" sz="2400" b="1" dirty="0" err="1" smtClean="0">
                <a:solidFill>
                  <a:schemeClr val="bg1"/>
                </a:solidFill>
                <a:effectLst>
                  <a:outerShdw blurRad="38100" dist="38100" dir="2700000" algn="tl">
                    <a:srgbClr val="000000">
                      <a:alpha val="43137"/>
                    </a:srgbClr>
                  </a:outerShdw>
                </a:effectLst>
              </a:rPr>
              <a:t>Никодим</a:t>
            </a:r>
            <a:r>
              <a:rPr lang="ru-RU" sz="2400" b="1" dirty="0" smtClean="0">
                <a:solidFill>
                  <a:schemeClr val="bg1"/>
                </a:solidFill>
                <a:effectLst>
                  <a:outerShdw blurRad="38100" dist="38100" dir="2700000" algn="tl">
                    <a:srgbClr val="000000">
                      <a:alpha val="43137"/>
                    </a:srgbClr>
                  </a:outerShdw>
                </a:effectLst>
              </a:rPr>
              <a:t>,  только свыше родившись, ты вернешься (или будешь действовать) с Отцом».</a:t>
            </a:r>
          </a:p>
          <a:p>
            <a:pPr algn="just">
              <a:buFont typeface="Arial" pitchFamily="34" charset="0"/>
              <a:buChar char="•"/>
            </a:pPr>
            <a:r>
              <a:rPr lang="ru-RU" sz="2400" b="1" dirty="0" smtClean="0">
                <a:solidFill>
                  <a:schemeClr val="bg1"/>
                </a:solidFill>
                <a:effectLst>
                  <a:outerShdw blurRad="38100" dist="38100" dir="2700000" algn="tl">
                    <a:srgbClr val="000000">
                      <a:alpha val="43137"/>
                    </a:srgbClr>
                  </a:outerShdw>
                </a:effectLst>
              </a:rPr>
              <a:t>…только свыше родившись, мы можем быть с Отцом.  В новую эпоху эта традиция была развита не только до Второго Рождения, как в эпоху христианства, а до Нового Рождения, когда человек должен стать Человеком Метагалактики. Об этом все мечтают, об этом все говорят, вопрос – как этого достичь технологически, то есть, чётким поэтапным путем достижений. Чтобы это было понятно, сердечно, разумно, действенно телом, и работало соответственно Плану Отца. </a:t>
            </a:r>
          </a:p>
          <a:p>
            <a:pPr algn="just"/>
            <a:endParaRPr lang="ru-RU" sz="2400" i="1" dirty="0" smtClean="0">
              <a:solidFill>
                <a:schemeClr val="bg1"/>
              </a:solidFill>
              <a:effectLst>
                <a:outerShdw blurRad="38100" dist="38100" dir="2700000" algn="tl">
                  <a:srgbClr val="000000">
                    <a:alpha val="43137"/>
                  </a:srgbClr>
                </a:outerShdw>
              </a:effectLst>
            </a:endParaRPr>
          </a:p>
          <a:p>
            <a:pPr algn="just"/>
            <a:r>
              <a:rPr lang="ru-RU" sz="2400" i="1" dirty="0" smtClean="0">
                <a:solidFill>
                  <a:schemeClr val="bg1"/>
                </a:solidFill>
                <a:effectLst>
                  <a:outerShdw blurRad="38100" dist="38100" dir="2700000" algn="tl">
                    <a:srgbClr val="000000">
                      <a:alpha val="43137"/>
                    </a:srgbClr>
                  </a:outerShdw>
                </a:effectLst>
              </a:rPr>
              <a:t>7-я ступень, Виталий Сердюк, март 2002 г, Москва</a:t>
            </a:r>
            <a:r>
              <a:rPr lang="ru-RU" sz="2400" dirty="0" smtClean="0">
                <a:solidFill>
                  <a:schemeClr val="bg1"/>
                </a:solidFill>
                <a:effectLst>
                  <a:outerShdw blurRad="38100" dist="38100" dir="2700000" algn="tl">
                    <a:srgbClr val="000000">
                      <a:alpha val="43137"/>
                    </a:srgbClr>
                  </a:outerShdw>
                </a:effectLst>
              </a:rPr>
              <a:t> </a:t>
            </a:r>
            <a:endParaRPr lang="ru-RU" sz="24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Марина\Desktop\planet-earth-in-spac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079" name="Rectangle 7"/>
          <p:cNvSpPr>
            <a:spLocks noChangeArrowheads="1"/>
          </p:cNvSpPr>
          <p:nvPr/>
        </p:nvSpPr>
        <p:spPr bwMode="auto">
          <a:xfrm>
            <a:off x="251520" y="332656"/>
            <a:ext cx="8352928"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0850" algn="just" defTabSz="914400" rtl="0" eaLnBrk="1" fontAlgn="base" latinLnBrk="0" hangingPunct="1">
              <a:lnSpc>
                <a:spcPct val="100000"/>
              </a:lnSpc>
              <a:spcBef>
                <a:spcPct val="0"/>
              </a:spcBef>
              <a:spcAft>
                <a:spcPct val="0"/>
              </a:spcAft>
              <a:buClrTx/>
              <a:buSzTx/>
              <a:buFont typeface="Arial" pitchFamily="34" charset="0"/>
              <a:buChar char="•"/>
              <a:tabLst/>
            </a:pP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Новое Рождение – это начало трансляции Человека в Глобального Человека. </a:t>
            </a:r>
            <a:endPar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 typeface="Arial" pitchFamily="34" charset="0"/>
              <a:buChar char="•"/>
              <a:tabLst/>
            </a:pP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При этом, с одной стороны, он впервые рождается в глобусе глобального человека или метагалактического, можно сказать в метагалактике. С другой стороны, этот процесс не останавливается на том, что вы набрали капли и начали рождаться, а продолжается. </a:t>
            </a:r>
            <a:endPar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 typeface="Arial" pitchFamily="34" charset="0"/>
              <a:buChar char="•"/>
              <a:tabLst/>
            </a:pP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Новое Рождение – это постоянный процесс вашей активации на глобусе метагалактического человека. И его более-менее регулярно (если у вас появились новые сильные стяжания) надо повторять, чтоб ваше тело там росло. </a:t>
            </a:r>
            <a:endPar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 typeface="Arial" pitchFamily="34" charset="0"/>
              <a:buChar char="•"/>
              <a:tabLst/>
            </a:pP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Новое Рождение – это начало вашей развертки во всей метагалактике. Я подчеркиваю: </a:t>
            </a:r>
            <a:r>
              <a:rPr kumimoji="0" lang="ru-RU" sz="2400" b="1" i="0" u="none" strike="noStrike" cap="none" normalizeH="0" baseline="0" dirty="0" err="1"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на-ча-ло</a:t>
            </a: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a:t>
            </a:r>
          </a:p>
          <a:p>
            <a:pPr marL="0" marR="0" lvl="0" indent="450850" algn="just" defTabSz="914400" rtl="0" eaLnBrk="0" fontAlgn="base" latinLnBrk="0" hangingPunct="0">
              <a:lnSpc>
                <a:spcPct val="100000"/>
              </a:lnSpc>
              <a:spcBef>
                <a:spcPct val="0"/>
              </a:spcBef>
              <a:spcAft>
                <a:spcPct val="0"/>
              </a:spcAft>
              <a:buClrTx/>
              <a:buSzTx/>
              <a:tabLst/>
            </a:pPr>
            <a:endParaRPr lang="ru-RU" sz="2400" b="1" dirty="0" smtClean="0">
              <a:solidFill>
                <a:schemeClr val="bg1"/>
              </a:solidFill>
              <a:effectLst>
                <a:outerShdw blurRad="38100" dist="38100" dir="2700000" algn="tl">
                  <a:srgbClr val="000000">
                    <a:alpha val="43137"/>
                  </a:srgbClr>
                </a:outerShdw>
              </a:effectLst>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tabLst/>
            </a:pPr>
            <a:r>
              <a:rPr lang="ru-RU" sz="2400" b="1" i="1" dirty="0" smtClean="0">
                <a:solidFill>
                  <a:schemeClr val="bg1"/>
                </a:solidFill>
              </a:rPr>
              <a:t>7-я Ступень, Виталий Сердюк, 2004 г, Санкт-Петербург</a:t>
            </a:r>
            <a:r>
              <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ea typeface="Calibri" pitchFamily="34" charset="0"/>
                <a:cs typeface="Times New Roman" pitchFamily="18" charset="0"/>
              </a:rPr>
              <a:t> </a:t>
            </a:r>
            <a:endParaRPr kumimoji="0" lang="ru-RU" sz="2400" b="1" i="0" u="none" strike="noStrike" cap="none" normalizeH="0" baseline="0" dirty="0" smtClean="0">
              <a:ln>
                <a:noFill/>
              </a:ln>
              <a:solidFill>
                <a:schemeClr val="bg1"/>
              </a:solidFill>
              <a:effectLst>
                <a:outerShdw blurRad="38100" dist="38100" dir="2700000" algn="tl">
                  <a:srgbClr val="000000">
                    <a:alpha val="43137"/>
                  </a:srgbClr>
                </a:outerShdw>
              </a:effectLst>
              <a:cs typeface="Arial"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1209</TotalTime>
  <Words>3134</Words>
  <Application>Microsoft Office PowerPoint</Application>
  <PresentationFormat>Экран (4:3)</PresentationFormat>
  <Paragraphs>140</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Марина</dc:creator>
  <cp:lastModifiedBy>Марина</cp:lastModifiedBy>
  <cp:revision>70</cp:revision>
  <dcterms:created xsi:type="dcterms:W3CDTF">2016-04-17T05:35:45Z</dcterms:created>
  <dcterms:modified xsi:type="dcterms:W3CDTF">2016-04-20T15:55:46Z</dcterms:modified>
</cp:coreProperties>
</file>